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0" r:id="rId2"/>
    <p:sldId id="271" r:id="rId3"/>
    <p:sldId id="272" r:id="rId4"/>
    <p:sldId id="273" r:id="rId5"/>
    <p:sldId id="278" r:id="rId6"/>
    <p:sldId id="279" r:id="rId7"/>
    <p:sldId id="280" r:id="rId8"/>
    <p:sldId id="281" r:id="rId9"/>
    <p:sldId id="282" r:id="rId10"/>
    <p:sldId id="284" r:id="rId11"/>
    <p:sldId id="283" r:id="rId12"/>
    <p:sldId id="285" r:id="rId13"/>
    <p:sldId id="286" r:id="rId14"/>
    <p:sldId id="274" r:id="rId15"/>
    <p:sldId id="275" r:id="rId16"/>
    <p:sldId id="276" r:id="rId17"/>
    <p:sldId id="277" r:id="rId18"/>
    <p:sldId id="287" r:id="rId19"/>
    <p:sldId id="288" r:id="rId20"/>
    <p:sldId id="259" r:id="rId21"/>
    <p:sldId id="263" r:id="rId22"/>
    <p:sldId id="289" r:id="rId23"/>
    <p:sldId id="257" r:id="rId24"/>
    <p:sldId id="264" r:id="rId25"/>
    <p:sldId id="290" r:id="rId26"/>
    <p:sldId id="291" r:id="rId27"/>
    <p:sldId id="262" r:id="rId28"/>
    <p:sldId id="2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29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C9B23-C7EC-4A51-9705-E8A3CC770FC9}" type="datetimeFigureOut">
              <a:rPr lang="en-GB" smtClean="0"/>
              <a:t>05/02/2016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B00D9-11B1-4726-AF29-A2F1B75D85BF}" type="slidenum">
              <a:rPr lang="en-GB" smtClean="0"/>
              <a:t>‹#›</a:t>
            </a:fld>
            <a:endParaRPr lang="en-GB"/>
          </a:p>
        </p:txBody>
      </p:sp>
    </p:spTree>
    <p:extLst>
      <p:ext uri="{BB962C8B-B14F-4D97-AF65-F5344CB8AC3E}">
        <p14:creationId xmlns:p14="http://schemas.microsoft.com/office/powerpoint/2010/main" val="1283224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staff and resources on table e.g. parents guide</a:t>
            </a:r>
            <a:endParaRPr lang="en-GB" dirty="0"/>
          </a:p>
        </p:txBody>
      </p:sp>
      <p:sp>
        <p:nvSpPr>
          <p:cNvPr id="4" name="Slide Number Placeholder 3"/>
          <p:cNvSpPr>
            <a:spLocks noGrp="1"/>
          </p:cNvSpPr>
          <p:nvPr>
            <p:ph type="sldNum" sz="quarter" idx="10"/>
          </p:nvPr>
        </p:nvSpPr>
        <p:spPr/>
        <p:txBody>
          <a:bodyPr/>
          <a:lstStyle/>
          <a:p>
            <a:fld id="{68DB00D9-11B1-4726-AF29-A2F1B75D85BF}" type="slidenum">
              <a:rPr lang="en-GB" smtClean="0"/>
              <a:t>2</a:t>
            </a:fld>
            <a:endParaRPr lang="en-GB"/>
          </a:p>
        </p:txBody>
      </p:sp>
    </p:spTree>
    <p:extLst>
      <p:ext uri="{BB962C8B-B14F-4D97-AF65-F5344CB8AC3E}">
        <p14:creationId xmlns:p14="http://schemas.microsoft.com/office/powerpoint/2010/main" val="205718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a rough guide it equates to 4b but cannot be directly comparable as the new NC contains new content to the old NC</a:t>
            </a:r>
            <a:endParaRPr lang="en-GB" dirty="0"/>
          </a:p>
        </p:txBody>
      </p:sp>
      <p:sp>
        <p:nvSpPr>
          <p:cNvPr id="4" name="Slide Number Placeholder 3"/>
          <p:cNvSpPr>
            <a:spLocks noGrp="1"/>
          </p:cNvSpPr>
          <p:nvPr>
            <p:ph type="sldNum" sz="quarter" idx="10"/>
          </p:nvPr>
        </p:nvSpPr>
        <p:spPr/>
        <p:txBody>
          <a:bodyPr/>
          <a:lstStyle/>
          <a:p>
            <a:fld id="{68DB00D9-11B1-4726-AF29-A2F1B75D85BF}" type="slidenum">
              <a:rPr lang="en-GB" smtClean="0"/>
              <a:t>4</a:t>
            </a:fld>
            <a:endParaRPr lang="en-GB"/>
          </a:p>
        </p:txBody>
      </p:sp>
    </p:spTree>
    <p:extLst>
      <p:ext uri="{BB962C8B-B14F-4D97-AF65-F5344CB8AC3E}">
        <p14:creationId xmlns:p14="http://schemas.microsoft.com/office/powerpoint/2010/main" val="1737087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B00D9-11B1-4726-AF29-A2F1B75D85BF}" type="slidenum">
              <a:rPr lang="en-GB" smtClean="0"/>
              <a:t>22</a:t>
            </a:fld>
            <a:endParaRPr lang="en-GB"/>
          </a:p>
        </p:txBody>
      </p:sp>
    </p:spTree>
    <p:extLst>
      <p:ext uri="{BB962C8B-B14F-4D97-AF65-F5344CB8AC3E}">
        <p14:creationId xmlns:p14="http://schemas.microsoft.com/office/powerpoint/2010/main" val="3677270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01FA8C-31B3-4C5C-B752-8D37148245E0}"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13340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1FA8C-31B3-4C5C-B752-8D37148245E0}"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38938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1FA8C-31B3-4C5C-B752-8D37148245E0}"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178386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1FA8C-31B3-4C5C-B752-8D37148245E0}"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66952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1FA8C-31B3-4C5C-B752-8D37148245E0}"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120202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01FA8C-31B3-4C5C-B752-8D37148245E0}" type="datetimeFigureOut">
              <a:rPr lang="en-GB" smtClean="0"/>
              <a:t>05/02/2016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202701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01FA8C-31B3-4C5C-B752-8D37148245E0}" type="datetimeFigureOut">
              <a:rPr lang="en-GB" smtClean="0"/>
              <a:t>05/02/2016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140892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01FA8C-31B3-4C5C-B752-8D37148245E0}" type="datetimeFigureOut">
              <a:rPr lang="en-GB" smtClean="0"/>
              <a:t>05/02/2016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286087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1FA8C-31B3-4C5C-B752-8D37148245E0}" type="datetimeFigureOut">
              <a:rPr lang="en-GB" smtClean="0"/>
              <a:t>05/02/2016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258759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1FA8C-31B3-4C5C-B752-8D37148245E0}" type="datetimeFigureOut">
              <a:rPr lang="en-GB" smtClean="0"/>
              <a:t>05/02/2016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277434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1FA8C-31B3-4C5C-B752-8D37148245E0}" type="datetimeFigureOut">
              <a:rPr lang="en-GB" smtClean="0"/>
              <a:t>05/02/2016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55968-C00C-4180-AF72-400E697B299F}" type="slidenum">
              <a:rPr lang="en-GB" smtClean="0"/>
              <a:t>‹#›</a:t>
            </a:fld>
            <a:endParaRPr lang="en-GB"/>
          </a:p>
        </p:txBody>
      </p:sp>
    </p:spTree>
    <p:extLst>
      <p:ext uri="{BB962C8B-B14F-4D97-AF65-F5344CB8AC3E}">
        <p14:creationId xmlns:p14="http://schemas.microsoft.com/office/powerpoint/2010/main" val="96954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1FA8C-31B3-4C5C-B752-8D37148245E0}" type="datetimeFigureOut">
              <a:rPr lang="en-GB" smtClean="0"/>
              <a:t>05/02/2016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55968-C00C-4180-AF72-400E697B299F}" type="slidenum">
              <a:rPr lang="en-GB" smtClean="0"/>
              <a:t>‹#›</a:t>
            </a:fld>
            <a:endParaRPr lang="en-GB"/>
          </a:p>
        </p:txBody>
      </p:sp>
    </p:spTree>
    <p:extLst>
      <p:ext uri="{BB962C8B-B14F-4D97-AF65-F5344CB8AC3E}">
        <p14:creationId xmlns:p14="http://schemas.microsoft.com/office/powerpoint/2010/main" val="4108542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ethodmath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t>End of KS2 National Curriculum Assessments</a:t>
            </a:r>
            <a:endParaRPr lang="en-GB" u="sng" dirty="0"/>
          </a:p>
        </p:txBody>
      </p:sp>
      <p:sp>
        <p:nvSpPr>
          <p:cNvPr id="3" name="Subtitle 2"/>
          <p:cNvSpPr>
            <a:spLocks noGrp="1"/>
          </p:cNvSpPr>
          <p:nvPr>
            <p:ph type="subTitle" idx="1"/>
          </p:nvPr>
        </p:nvSpPr>
        <p:spPr/>
        <p:txBody>
          <a:bodyPr>
            <a:normAutofit/>
          </a:bodyPr>
          <a:lstStyle/>
          <a:p>
            <a:r>
              <a:rPr lang="en-GB" sz="4000" dirty="0" smtClean="0"/>
              <a:t>Information for parents</a:t>
            </a:r>
            <a:endParaRPr lang="en-GB" sz="4000" dirty="0"/>
          </a:p>
        </p:txBody>
      </p:sp>
    </p:spTree>
    <p:extLst>
      <p:ext uri="{BB962C8B-B14F-4D97-AF65-F5344CB8AC3E}">
        <p14:creationId xmlns:p14="http://schemas.microsoft.com/office/powerpoint/2010/main" val="852489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changes	</a:t>
            </a:r>
            <a:endParaRPr lang="en-GB" dirty="0"/>
          </a:p>
        </p:txBody>
      </p:sp>
      <p:sp>
        <p:nvSpPr>
          <p:cNvPr id="3" name="Content Placeholder 2"/>
          <p:cNvSpPr>
            <a:spLocks noGrp="1"/>
          </p:cNvSpPr>
          <p:nvPr>
            <p:ph idx="1"/>
          </p:nvPr>
        </p:nvSpPr>
        <p:spPr/>
        <p:txBody>
          <a:bodyPr/>
          <a:lstStyle/>
          <a:p>
            <a:pPr>
              <a:buFont typeface="Wingdings" pitchFamily="2" charset="2"/>
              <a:buChar char="Ø"/>
            </a:pPr>
            <a:r>
              <a:rPr lang="en-GB" dirty="0" smtClean="0"/>
              <a:t>No calculator or tracing paper although protractors and mirrors will be used</a:t>
            </a:r>
          </a:p>
          <a:p>
            <a:pPr>
              <a:buFont typeface="Wingdings" pitchFamily="2" charset="2"/>
              <a:buChar char="Ø"/>
            </a:pPr>
            <a:r>
              <a:rPr lang="en-GB" dirty="0" smtClean="0"/>
              <a:t>No rubbing out</a:t>
            </a:r>
          </a:p>
          <a:p>
            <a:pPr>
              <a:buFont typeface="Wingdings" pitchFamily="2" charset="2"/>
              <a:buChar char="Ø"/>
            </a:pPr>
            <a:r>
              <a:rPr lang="en-GB" dirty="0" smtClean="0"/>
              <a:t>No level 6 paper</a:t>
            </a:r>
          </a:p>
          <a:p>
            <a:pPr>
              <a:buFont typeface="Wingdings" pitchFamily="2" charset="2"/>
              <a:buChar char="Ø"/>
            </a:pPr>
            <a:r>
              <a:rPr lang="en-GB" dirty="0" smtClean="0"/>
              <a:t>No levels!</a:t>
            </a:r>
          </a:p>
          <a:p>
            <a:endParaRPr lang="en-GB" dirty="0" smtClean="0"/>
          </a:p>
          <a:p>
            <a:endParaRPr lang="en-GB" dirty="0"/>
          </a:p>
        </p:txBody>
      </p:sp>
    </p:spTree>
    <p:extLst>
      <p:ext uri="{BB962C8B-B14F-4D97-AF65-F5344CB8AC3E}">
        <p14:creationId xmlns:p14="http://schemas.microsoft.com/office/powerpoint/2010/main" val="1362476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doing?		</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sz="2800" dirty="0" smtClean="0"/>
              <a:t>Teaching mathematics in a way which is designed to help their innate conceptual understanding of concepts</a:t>
            </a:r>
            <a:endParaRPr lang="en-GB" sz="2800" dirty="0"/>
          </a:p>
          <a:p>
            <a:pPr>
              <a:buFont typeface="Wingdings" pitchFamily="2" charset="2"/>
              <a:buChar char="Ø"/>
            </a:pPr>
            <a:r>
              <a:rPr lang="en-GB" sz="2800" dirty="0" smtClean="0"/>
              <a:t>Maths is taught as reasoning as a matter of course</a:t>
            </a:r>
          </a:p>
          <a:p>
            <a:pPr>
              <a:buFont typeface="Wingdings" pitchFamily="2" charset="2"/>
              <a:buChar char="Ø"/>
            </a:pPr>
            <a:r>
              <a:rPr lang="en-GB" sz="2800" dirty="0" smtClean="0">
                <a:hlinkClick r:id="rId2"/>
              </a:rPr>
              <a:t>www.methodmaths.com</a:t>
            </a:r>
            <a:endParaRPr lang="en-GB" sz="2800" dirty="0"/>
          </a:p>
          <a:p>
            <a:pPr>
              <a:buFont typeface="Wingdings" pitchFamily="2" charset="2"/>
              <a:buChar char="Ø"/>
            </a:pPr>
            <a:r>
              <a:rPr lang="en-GB" sz="2800" dirty="0" smtClean="0"/>
              <a:t>Providing support and intervention where needed</a:t>
            </a:r>
            <a:endParaRPr lang="en-GB" sz="2800" dirty="0"/>
          </a:p>
          <a:p>
            <a:pPr>
              <a:buFont typeface="Wingdings" pitchFamily="2" charset="2"/>
              <a:buChar char="Ø"/>
            </a:pPr>
            <a:r>
              <a:rPr lang="en-GB" sz="2800" dirty="0" smtClean="0"/>
              <a:t>Homework club</a:t>
            </a:r>
          </a:p>
          <a:p>
            <a:pPr>
              <a:buFont typeface="Wingdings" pitchFamily="2" charset="2"/>
              <a:buChar char="Ø"/>
            </a:pPr>
            <a:r>
              <a:rPr lang="en-GB" sz="2800" dirty="0" smtClean="0"/>
              <a:t>Ensuring that the formality of the test procedure is not frightening to them</a:t>
            </a:r>
          </a:p>
        </p:txBody>
      </p:sp>
    </p:spTree>
    <p:extLst>
      <p:ext uri="{BB962C8B-B14F-4D97-AF65-F5344CB8AC3E}">
        <p14:creationId xmlns:p14="http://schemas.microsoft.com/office/powerpoint/2010/main" val="192409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can you do to support at home?	</a:t>
            </a:r>
            <a:endParaRPr lang="en-GB" dirty="0"/>
          </a:p>
        </p:txBody>
      </p:sp>
      <p:sp>
        <p:nvSpPr>
          <p:cNvPr id="3" name="Content Placeholder 2"/>
          <p:cNvSpPr>
            <a:spLocks noGrp="1"/>
          </p:cNvSpPr>
          <p:nvPr>
            <p:ph idx="1"/>
          </p:nvPr>
        </p:nvSpPr>
        <p:spPr>
          <a:xfrm>
            <a:off x="395536" y="980728"/>
            <a:ext cx="8496944" cy="5084627"/>
          </a:xfrm>
        </p:spPr>
        <p:txBody>
          <a:bodyPr>
            <a:noAutofit/>
          </a:bodyPr>
          <a:lstStyle/>
          <a:p>
            <a:pPr>
              <a:buFont typeface="Wingdings" pitchFamily="2" charset="2"/>
              <a:buChar char="Ø"/>
            </a:pPr>
            <a:r>
              <a:rPr lang="en-GB" sz="2400" dirty="0" smtClean="0"/>
              <a:t>Keep practising the tables, again and again and again and again.</a:t>
            </a:r>
          </a:p>
          <a:p>
            <a:pPr>
              <a:buFont typeface="Wingdings" pitchFamily="2" charset="2"/>
              <a:buChar char="Ø"/>
            </a:pPr>
            <a:r>
              <a:rPr lang="en-GB" sz="2400" dirty="0" smtClean="0"/>
              <a:t>And again</a:t>
            </a:r>
          </a:p>
          <a:p>
            <a:pPr>
              <a:buFont typeface="Wingdings" pitchFamily="2" charset="2"/>
              <a:buChar char="Ø"/>
            </a:pPr>
            <a:r>
              <a:rPr lang="en-GB" sz="2400" dirty="0" smtClean="0"/>
              <a:t>And again</a:t>
            </a:r>
          </a:p>
          <a:p>
            <a:pPr>
              <a:buFont typeface="Wingdings" pitchFamily="2" charset="2"/>
              <a:buChar char="Ø"/>
            </a:pPr>
            <a:r>
              <a:rPr lang="en-GB" sz="2400" dirty="0" smtClean="0"/>
              <a:t>Try and get some maths into real life- 2 kilos of spuds? How may grams is that?</a:t>
            </a:r>
          </a:p>
          <a:p>
            <a:pPr>
              <a:buFont typeface="Wingdings" pitchFamily="2" charset="2"/>
              <a:buChar char="Ø"/>
            </a:pPr>
            <a:r>
              <a:rPr lang="en-GB" sz="2400" dirty="0" smtClean="0"/>
              <a:t>Not panic when it’s not the way you learned how to do it. Progression of skills documents are available on the school website. </a:t>
            </a:r>
          </a:p>
          <a:p>
            <a:pPr>
              <a:buFont typeface="Wingdings" pitchFamily="2" charset="2"/>
              <a:buChar char="Ø"/>
            </a:pPr>
            <a:r>
              <a:rPr lang="en-GB" sz="2400" dirty="0" smtClean="0"/>
              <a:t>Look at homework early and ask them to come in with any questions- no Monday night tantrums please. </a:t>
            </a:r>
          </a:p>
          <a:p>
            <a:pPr>
              <a:buFont typeface="Wingdings" pitchFamily="2" charset="2"/>
              <a:buChar char="Ø"/>
            </a:pPr>
            <a:r>
              <a:rPr lang="en-GB" sz="2400" dirty="0" smtClean="0"/>
              <a:t>Come to homework club on Wednesdays if you can, encourage your children to go regardless. </a:t>
            </a:r>
          </a:p>
          <a:p>
            <a:pPr>
              <a:buFont typeface="Wingdings" pitchFamily="2" charset="2"/>
              <a:buChar char="Ø"/>
            </a:pPr>
            <a:r>
              <a:rPr lang="en-GB" sz="2400" dirty="0" smtClean="0"/>
              <a:t>Did I mention tables?</a:t>
            </a:r>
          </a:p>
        </p:txBody>
      </p:sp>
    </p:spTree>
    <p:extLst>
      <p:ext uri="{BB962C8B-B14F-4D97-AF65-F5344CB8AC3E}">
        <p14:creationId xmlns:p14="http://schemas.microsoft.com/office/powerpoint/2010/main" val="274384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018" y="1600200"/>
            <a:ext cx="4525963" cy="4525963"/>
          </a:xfrm>
        </p:spPr>
      </p:pic>
    </p:spTree>
    <p:extLst>
      <p:ext uri="{BB962C8B-B14F-4D97-AF65-F5344CB8AC3E}">
        <p14:creationId xmlns:p14="http://schemas.microsoft.com/office/powerpoint/2010/main" val="1253456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9282" y="476672"/>
            <a:ext cx="8784976" cy="5632311"/>
          </a:xfrm>
          <a:prstGeom prst="rect">
            <a:avLst/>
          </a:prstGeom>
        </p:spPr>
        <p:txBody>
          <a:bodyPr wrap="square">
            <a:spAutoFit/>
          </a:bodyPr>
          <a:lstStyle/>
          <a:p>
            <a:pPr marL="285750" indent="-285750">
              <a:buFont typeface="Wingdings" pitchFamily="2" charset="2"/>
              <a:buChar char="Ø"/>
            </a:pPr>
            <a:r>
              <a:rPr lang="en-US" sz="2400" dirty="0" smtClean="0"/>
              <a:t>The </a:t>
            </a:r>
            <a:r>
              <a:rPr lang="en-US" sz="2400" dirty="0"/>
              <a:t>reading test lasts for 1 </a:t>
            </a:r>
            <a:r>
              <a:rPr lang="en-US" sz="2400" dirty="0" smtClean="0"/>
              <a:t>hour and is worth 50 marks.</a:t>
            </a:r>
            <a:endParaRPr lang="en-US" sz="2400" dirty="0"/>
          </a:p>
          <a:p>
            <a:pPr marL="285750" indent="-285750">
              <a:buFont typeface="Wingdings" pitchFamily="2" charset="2"/>
              <a:buChar char="Ø"/>
            </a:pPr>
            <a:r>
              <a:rPr lang="en-US" sz="2400" dirty="0" smtClean="0"/>
              <a:t>During </a:t>
            </a:r>
            <a:r>
              <a:rPr lang="en-US" sz="2400" dirty="0"/>
              <a:t>this time your child will be given around three different texts to read – often a mix of fiction, non-fiction and poetry – and a separate booklet of questions to answer about the texts. </a:t>
            </a:r>
            <a:r>
              <a:rPr lang="en-US" sz="2400" dirty="0" smtClean="0"/>
              <a:t>The texts become increasingly complex.</a:t>
            </a:r>
            <a:endParaRPr lang="en-US" sz="2400" dirty="0"/>
          </a:p>
          <a:p>
            <a:pPr marL="285750" indent="-285750">
              <a:buFont typeface="Wingdings" pitchFamily="2" charset="2"/>
              <a:buChar char="Ø"/>
            </a:pPr>
            <a:r>
              <a:rPr lang="en-US" sz="2400" dirty="0"/>
              <a:t>Several of the questions in this test will involve ticking the correct box, or picking out a single word from the text. These often require finding straightforward information directly from the </a:t>
            </a:r>
            <a:r>
              <a:rPr lang="en-US" sz="2400" dirty="0" smtClean="0"/>
              <a:t>text.</a:t>
            </a:r>
            <a:endParaRPr lang="en-GB" sz="2400" dirty="0"/>
          </a:p>
          <a:p>
            <a:pPr marL="285750" indent="-285750">
              <a:buFont typeface="Wingdings" pitchFamily="2" charset="2"/>
              <a:buChar char="Ø"/>
            </a:pPr>
            <a:r>
              <a:rPr lang="en-GB" sz="2400" dirty="0" smtClean="0"/>
              <a:t>There may also be questions where the student is asked to make a deduction or inference from the text, using evidence to support their answer</a:t>
            </a:r>
            <a:endParaRPr lang="en-US" sz="2400" dirty="0"/>
          </a:p>
          <a:p>
            <a:pPr marL="285750" indent="-285750">
              <a:buFont typeface="Wingdings" pitchFamily="2" charset="2"/>
              <a:buChar char="Ø"/>
            </a:pPr>
            <a:r>
              <a:rPr lang="en-US" sz="2400" dirty="0" smtClean="0"/>
              <a:t>In more </a:t>
            </a:r>
            <a:r>
              <a:rPr lang="en-US" sz="2400" dirty="0"/>
              <a:t>complex questions – such as those asking for an explanation of the author’s choices – there will be several lines for free text, and up to 3 marks may be available for more detailed answers which use evidence given in the </a:t>
            </a:r>
            <a:r>
              <a:rPr lang="en-US" sz="2400" dirty="0" smtClean="0"/>
              <a:t>texts</a:t>
            </a:r>
            <a:endParaRPr lang="en-GB" sz="2400" dirty="0"/>
          </a:p>
        </p:txBody>
      </p:sp>
    </p:spTree>
    <p:extLst>
      <p:ext uri="{BB962C8B-B14F-4D97-AF65-F5344CB8AC3E}">
        <p14:creationId xmlns:p14="http://schemas.microsoft.com/office/powerpoint/2010/main" val="2759054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548680"/>
            <a:ext cx="8064896" cy="6155531"/>
          </a:xfrm>
          <a:prstGeom prst="rect">
            <a:avLst/>
          </a:prstGeom>
        </p:spPr>
        <p:txBody>
          <a:bodyPr wrap="square">
            <a:spAutoFit/>
          </a:bodyPr>
          <a:lstStyle/>
          <a:p>
            <a:r>
              <a:rPr lang="en-GB" sz="2200" b="1" u="sng" dirty="0" smtClean="0"/>
              <a:t>Examples of questions from 2015</a:t>
            </a:r>
          </a:p>
          <a:p>
            <a:endParaRPr lang="en-GB" sz="2200" b="1" u="sng" dirty="0" smtClean="0"/>
          </a:p>
          <a:p>
            <a:r>
              <a:rPr lang="en-GB" sz="1600" i="1" dirty="0" smtClean="0"/>
              <a:t>Not all dogs are suited to the life of a guide dog. Puppies born to be guide dogs have to be intelligent and good-natured; it is important that they aren’t nervous of crowds or frightened by sudden noises.</a:t>
            </a:r>
          </a:p>
          <a:p>
            <a:endParaRPr lang="en-GB" sz="1600" i="1" dirty="0"/>
          </a:p>
          <a:p>
            <a:r>
              <a:rPr lang="en-GB" sz="1600" i="1" dirty="0" smtClean="0"/>
              <a:t>When it is eight weeks old, the puppy sets out on its journey to become a life-changing guide dog. It goes to live with a volunteer ‘puppy-walker’, who teaches the pup to follow simple commands and to walk on a lead. The puppy-walker also takes it to busy town centres and on different kinds of public transport. The puppy is introduced to the sights, sounds and smells of a world in which it will play such an important part.</a:t>
            </a:r>
          </a:p>
          <a:p>
            <a:endParaRPr lang="en-GB" sz="1600" i="1" dirty="0"/>
          </a:p>
          <a:p>
            <a:r>
              <a:rPr lang="en-GB" sz="1600" i="1" dirty="0" smtClean="0"/>
              <a:t>When the puppy is about a year old, it returns to the guide dog centre for the next part of its training. It can be hard for puppy-walkers to say goodbye to a puppy, but they have the satisfaction of knowing they have helped to raise a dog who will one day be someone’s eyes.</a:t>
            </a:r>
          </a:p>
          <a:p>
            <a:endParaRPr lang="en-GB" sz="1600" b="1" i="1" u="sng" dirty="0"/>
          </a:p>
          <a:p>
            <a:r>
              <a:rPr lang="en-GB" b="1" dirty="0" smtClean="0"/>
              <a:t>1 mark – How old is the puppy when it returns to the guide dog centre?</a:t>
            </a:r>
          </a:p>
          <a:p>
            <a:endParaRPr lang="en-GB" b="1" dirty="0" smtClean="0"/>
          </a:p>
          <a:p>
            <a:r>
              <a:rPr lang="en-GB" b="1" dirty="0" smtClean="0"/>
              <a:t>2 marks – Find and copy two groups of words that suggest guide dogs do a very special job.</a:t>
            </a:r>
          </a:p>
          <a:p>
            <a:endParaRPr lang="en-GB" b="1" dirty="0" smtClean="0"/>
          </a:p>
          <a:p>
            <a:r>
              <a:rPr lang="en-GB" b="1" dirty="0" smtClean="0"/>
              <a:t>2 marks – Puppy-walkers have mixed feelings when they give the puppy back for the next stage of its training. Explain why.</a:t>
            </a:r>
            <a:endParaRPr lang="en-GB" sz="1600" b="1" u="sng" dirty="0" smtClean="0"/>
          </a:p>
        </p:txBody>
      </p:sp>
    </p:spTree>
    <p:extLst>
      <p:ext uri="{BB962C8B-B14F-4D97-AF65-F5344CB8AC3E}">
        <p14:creationId xmlns:p14="http://schemas.microsoft.com/office/powerpoint/2010/main" val="2439868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548680"/>
            <a:ext cx="8064896" cy="5170646"/>
          </a:xfrm>
          <a:prstGeom prst="rect">
            <a:avLst/>
          </a:prstGeom>
        </p:spPr>
        <p:txBody>
          <a:bodyPr wrap="square">
            <a:spAutoFit/>
          </a:bodyPr>
          <a:lstStyle/>
          <a:p>
            <a:r>
              <a:rPr lang="en-GB" sz="2200" b="1" u="sng" dirty="0" smtClean="0"/>
              <a:t>Example of questions from 2015</a:t>
            </a:r>
          </a:p>
          <a:p>
            <a:endParaRPr lang="en-GB" sz="2200" b="1" u="sng" dirty="0" smtClean="0"/>
          </a:p>
          <a:p>
            <a:r>
              <a:rPr lang="en-GB" sz="2200" i="1" dirty="0" smtClean="0"/>
              <a:t>When the unlikely warriors were set free in one of the dying Californian orange groves, they cleared all the scale insects from the tress in just a few days. The original 350 ladybirds sent from Australia multiplied at such a staggering rate that by June that year over 10,000 were available to be distributed to fruit growers across California. The speed at which the pests were wiped out was astonishing. One grower, who had abandoned all hope for his young orange tress, was able to harvest two to three boxes of oranges from each tree by the end of the growing season.</a:t>
            </a:r>
          </a:p>
          <a:p>
            <a:endParaRPr lang="en-GB" sz="2200" b="1" i="1" u="sng" dirty="0"/>
          </a:p>
          <a:p>
            <a:endParaRPr lang="en-GB" sz="2200" b="1" i="1" dirty="0" smtClean="0"/>
          </a:p>
          <a:p>
            <a:r>
              <a:rPr lang="en-GB" sz="2200" b="1" dirty="0" smtClean="0"/>
              <a:t>3 marks – How does the writer emphasise the success of the ladybirds? Explain fully, referring to the text in your answer.</a:t>
            </a:r>
            <a:endParaRPr lang="en-GB" sz="2200" b="1" u="sng" dirty="0" smtClean="0"/>
          </a:p>
        </p:txBody>
      </p:sp>
    </p:spTree>
    <p:extLst>
      <p:ext uri="{BB962C8B-B14F-4D97-AF65-F5344CB8AC3E}">
        <p14:creationId xmlns:p14="http://schemas.microsoft.com/office/powerpoint/2010/main" val="3751850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lstStyle/>
          <a:p>
            <a:r>
              <a:rPr lang="en-GB" dirty="0" smtClean="0"/>
              <a:t>What are we doing?</a:t>
            </a:r>
            <a:endParaRPr lang="en-GB" dirty="0"/>
          </a:p>
        </p:txBody>
      </p:sp>
      <p:sp>
        <p:nvSpPr>
          <p:cNvPr id="4" name="Content Placeholder 3"/>
          <p:cNvSpPr>
            <a:spLocks noGrp="1"/>
          </p:cNvSpPr>
          <p:nvPr>
            <p:ph idx="1"/>
          </p:nvPr>
        </p:nvSpPr>
        <p:spPr>
          <a:xfrm>
            <a:off x="539552" y="1196752"/>
            <a:ext cx="8229600" cy="5040560"/>
          </a:xfrm>
        </p:spPr>
        <p:txBody>
          <a:bodyPr>
            <a:noAutofit/>
          </a:bodyPr>
          <a:lstStyle/>
          <a:p>
            <a:pPr>
              <a:buFont typeface="Wingdings" pitchFamily="2" charset="2"/>
              <a:buChar char="Ø"/>
            </a:pPr>
            <a:r>
              <a:rPr lang="en-GB" sz="2400" dirty="0"/>
              <a:t>Guided reading sessions take place </a:t>
            </a:r>
            <a:r>
              <a:rPr lang="en-GB" sz="2400" dirty="0" smtClean="0"/>
              <a:t>daily;</a:t>
            </a:r>
          </a:p>
          <a:p>
            <a:pPr marL="0" indent="0">
              <a:buNone/>
            </a:pPr>
            <a:r>
              <a:rPr lang="en-GB" sz="2400" dirty="0" smtClean="0"/>
              <a:t>Your </a:t>
            </a:r>
            <a:r>
              <a:rPr lang="en-GB" sz="2400" dirty="0"/>
              <a:t>child will have one session discussing a text and sharing techniques for answering questions about it</a:t>
            </a:r>
          </a:p>
          <a:p>
            <a:pPr marL="0" indent="0">
              <a:buNone/>
            </a:pPr>
            <a:r>
              <a:rPr lang="en-GB" sz="2400" dirty="0"/>
              <a:t>They will also have one session where they work independently to answer questions about a text</a:t>
            </a:r>
          </a:p>
          <a:p>
            <a:pPr>
              <a:buFont typeface="Wingdings" pitchFamily="2" charset="2"/>
              <a:buChar char="Ø"/>
            </a:pPr>
            <a:r>
              <a:rPr lang="en-GB" sz="2400" dirty="0"/>
              <a:t>Many Literacy lessons include discussions about texts</a:t>
            </a:r>
          </a:p>
          <a:p>
            <a:pPr>
              <a:buFont typeface="Wingdings" pitchFamily="2" charset="2"/>
              <a:buChar char="Ø"/>
            </a:pPr>
            <a:r>
              <a:rPr lang="en-GB" sz="2400" dirty="0"/>
              <a:t>Your child is encouraged to read independently and to </a:t>
            </a:r>
            <a:r>
              <a:rPr lang="en-GB" sz="2400" dirty="0" smtClean="0"/>
              <a:t>change books </a:t>
            </a:r>
            <a:r>
              <a:rPr lang="en-GB" sz="2400" dirty="0"/>
              <a:t>regularly – appropriate texts are recommended</a:t>
            </a:r>
          </a:p>
          <a:p>
            <a:pPr>
              <a:buFont typeface="Wingdings" pitchFamily="2" charset="2"/>
              <a:buChar char="Ø"/>
            </a:pPr>
            <a:r>
              <a:rPr lang="en-GB" sz="2400" dirty="0"/>
              <a:t>Your child will visit the school library on a regular basis</a:t>
            </a:r>
          </a:p>
          <a:p>
            <a:pPr>
              <a:buFont typeface="Wingdings" pitchFamily="2" charset="2"/>
              <a:buChar char="Ø"/>
            </a:pPr>
            <a:r>
              <a:rPr lang="en-GB" sz="2400" dirty="0"/>
              <a:t>Every Friday we have DEAR (drop everything and read) time for the last 20 minutes of the </a:t>
            </a:r>
            <a:r>
              <a:rPr lang="en-GB" sz="2400" dirty="0" smtClean="0"/>
              <a:t>day</a:t>
            </a:r>
          </a:p>
          <a:p>
            <a:pPr>
              <a:buFont typeface="Wingdings" pitchFamily="2" charset="2"/>
              <a:buChar char="Ø"/>
            </a:pPr>
            <a:r>
              <a:rPr lang="en-GB" sz="2400" dirty="0" smtClean="0"/>
              <a:t>Providing support and intervention where necessary</a:t>
            </a:r>
          </a:p>
          <a:p>
            <a:pPr>
              <a:buFont typeface="Wingdings" pitchFamily="2" charset="2"/>
              <a:buChar char="Ø"/>
            </a:pPr>
            <a:r>
              <a:rPr lang="en-GB" sz="2400" dirty="0" smtClean="0"/>
              <a:t>Homework club</a:t>
            </a:r>
            <a:endParaRPr lang="en-GB" sz="2400" dirty="0"/>
          </a:p>
          <a:p>
            <a:endParaRPr lang="en-GB" sz="2400" dirty="0"/>
          </a:p>
        </p:txBody>
      </p:sp>
    </p:spTree>
    <p:extLst>
      <p:ext uri="{BB962C8B-B14F-4D97-AF65-F5344CB8AC3E}">
        <p14:creationId xmlns:p14="http://schemas.microsoft.com/office/powerpoint/2010/main" val="1542967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you do to support at home?</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GB" dirty="0" smtClean="0"/>
              <a:t>Encourage </a:t>
            </a:r>
            <a:r>
              <a:rPr lang="en-GB" dirty="0"/>
              <a:t>your child to read as much as possible, both to themselves and out loud to a family member</a:t>
            </a:r>
          </a:p>
          <a:p>
            <a:pPr>
              <a:buFont typeface="Wingdings" pitchFamily="2" charset="2"/>
              <a:buChar char="Ø"/>
            </a:pPr>
            <a:r>
              <a:rPr lang="en-GB" dirty="0"/>
              <a:t>Ensure your child completes reading homework from the Rising Stars book</a:t>
            </a:r>
          </a:p>
          <a:p>
            <a:pPr>
              <a:buFont typeface="Wingdings" pitchFamily="2" charset="2"/>
              <a:buChar char="Ø"/>
            </a:pPr>
            <a:r>
              <a:rPr lang="en-GB" dirty="0"/>
              <a:t>Discuss what </a:t>
            </a:r>
            <a:r>
              <a:rPr lang="en-GB" dirty="0" smtClean="0"/>
              <a:t>your child is reading </a:t>
            </a:r>
            <a:r>
              <a:rPr lang="en-GB" dirty="0"/>
              <a:t>with them, asking them to share what they </a:t>
            </a:r>
            <a:r>
              <a:rPr lang="en-GB" dirty="0" smtClean="0"/>
              <a:t>enjoy</a:t>
            </a:r>
          </a:p>
          <a:p>
            <a:pPr>
              <a:buFont typeface="Wingdings" pitchFamily="2" charset="2"/>
              <a:buChar char="Ø"/>
            </a:pPr>
            <a:r>
              <a:rPr lang="en-GB" dirty="0" smtClean="0"/>
              <a:t>Use the list of suggested questions to initiate discussions</a:t>
            </a:r>
            <a:endParaRPr lang="en-GB" dirty="0"/>
          </a:p>
          <a:p>
            <a:pPr>
              <a:buFont typeface="Wingdings" pitchFamily="2" charset="2"/>
              <a:buChar char="Ø"/>
            </a:pPr>
            <a:r>
              <a:rPr lang="en-GB" dirty="0" smtClean="0"/>
              <a:t>Consider </a:t>
            </a:r>
            <a:r>
              <a:rPr lang="en-GB" dirty="0"/>
              <a:t>the most appropriate texts – your child’s teacher can help with this</a:t>
            </a:r>
          </a:p>
          <a:p>
            <a:pPr>
              <a:buFont typeface="Wingdings" pitchFamily="2" charset="2"/>
              <a:buChar char="Ø"/>
            </a:pPr>
            <a:r>
              <a:rPr lang="en-GB" dirty="0"/>
              <a:t>Keep a regular record of reading in the yellow Reading Log</a:t>
            </a:r>
            <a:endParaRPr lang="en-GB" sz="4000" b="1" u="sng" dirty="0"/>
          </a:p>
          <a:p>
            <a:endParaRPr lang="en-GB" dirty="0"/>
          </a:p>
        </p:txBody>
      </p:sp>
    </p:spTree>
    <p:extLst>
      <p:ext uri="{BB962C8B-B14F-4D97-AF65-F5344CB8AC3E}">
        <p14:creationId xmlns:p14="http://schemas.microsoft.com/office/powerpoint/2010/main" val="62741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GPS (Grammar, Punctuation and Spelling)</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484784"/>
            <a:ext cx="6480720" cy="5073352"/>
          </a:xfrm>
        </p:spPr>
      </p:pic>
    </p:spTree>
    <p:extLst>
      <p:ext uri="{BB962C8B-B14F-4D97-AF65-F5344CB8AC3E}">
        <p14:creationId xmlns:p14="http://schemas.microsoft.com/office/powerpoint/2010/main" val="355607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End of KS2 National Curriculum Assessments</a:t>
            </a:r>
            <a:endParaRPr lang="en-GB" dirty="0"/>
          </a:p>
        </p:txBody>
      </p:sp>
      <p:sp>
        <p:nvSpPr>
          <p:cNvPr id="3" name="Content Placeholder 2"/>
          <p:cNvSpPr>
            <a:spLocks noGrp="1"/>
          </p:cNvSpPr>
          <p:nvPr>
            <p:ph idx="1"/>
          </p:nvPr>
        </p:nvSpPr>
        <p:spPr/>
        <p:txBody>
          <a:bodyPr/>
          <a:lstStyle/>
          <a:p>
            <a:pPr>
              <a:buFont typeface="Wingdings" pitchFamily="2" charset="2"/>
              <a:buChar char="Ø"/>
            </a:pPr>
            <a:r>
              <a:rPr lang="en-GB" dirty="0" smtClean="0"/>
              <a:t>What changes have been made to the tests this year?</a:t>
            </a:r>
          </a:p>
          <a:p>
            <a:pPr>
              <a:buFont typeface="Wingdings" pitchFamily="2" charset="2"/>
              <a:buChar char="Ø"/>
            </a:pPr>
            <a:r>
              <a:rPr lang="en-GB" dirty="0" smtClean="0"/>
              <a:t>What are the requirements for the maths, reading, GPS papers?</a:t>
            </a:r>
          </a:p>
          <a:p>
            <a:pPr>
              <a:buFont typeface="Wingdings" pitchFamily="2" charset="2"/>
              <a:buChar char="Ø"/>
            </a:pPr>
            <a:r>
              <a:rPr lang="en-GB" dirty="0" smtClean="0"/>
              <a:t>What are we doing in school?</a:t>
            </a:r>
          </a:p>
          <a:p>
            <a:pPr>
              <a:buFont typeface="Wingdings" pitchFamily="2" charset="2"/>
              <a:buChar char="Ø"/>
            </a:pPr>
            <a:r>
              <a:rPr lang="en-GB" dirty="0" smtClean="0"/>
              <a:t>What support can be given from home?</a:t>
            </a:r>
          </a:p>
          <a:p>
            <a:pPr>
              <a:buFont typeface="Wingdings" pitchFamily="2" charset="2"/>
              <a:buChar char="Ø"/>
            </a:pPr>
            <a:r>
              <a:rPr lang="en-GB" dirty="0" smtClean="0"/>
              <a:t>What is the timetable for the week of the assessments? </a:t>
            </a:r>
          </a:p>
          <a:p>
            <a:pPr marL="0" indent="0">
              <a:buNone/>
            </a:pPr>
            <a:endParaRPr lang="en-GB" dirty="0"/>
          </a:p>
        </p:txBody>
      </p:sp>
    </p:spTree>
    <p:extLst>
      <p:ext uri="{BB962C8B-B14F-4D97-AF65-F5344CB8AC3E}">
        <p14:creationId xmlns:p14="http://schemas.microsoft.com/office/powerpoint/2010/main" val="304790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332656"/>
            <a:ext cx="8229600" cy="1143000"/>
          </a:xfrm>
        </p:spPr>
        <p:txBody>
          <a:bodyPr>
            <a:normAutofit fontScale="90000"/>
          </a:bodyPr>
          <a:lstStyle/>
          <a:p>
            <a:r>
              <a:rPr lang="en-GB" dirty="0" smtClean="0"/>
              <a:t>GPS (Grammar, Punctuation and Spelling</a:t>
            </a:r>
            <a:endParaRPr lang="en-GB" dirty="0"/>
          </a:p>
        </p:txBody>
      </p:sp>
      <p:sp>
        <p:nvSpPr>
          <p:cNvPr id="5" name="Content Placeholder 4"/>
          <p:cNvSpPr>
            <a:spLocks noGrp="1"/>
          </p:cNvSpPr>
          <p:nvPr>
            <p:ph idx="1"/>
          </p:nvPr>
        </p:nvSpPr>
        <p:spPr>
          <a:xfrm>
            <a:off x="323528" y="1268760"/>
            <a:ext cx="8568952" cy="5400600"/>
          </a:xfrm>
        </p:spPr>
        <p:txBody>
          <a:bodyPr>
            <a:noAutofit/>
          </a:bodyPr>
          <a:lstStyle/>
          <a:p>
            <a:endParaRPr lang="en-GB" sz="2000" b="1" u="sng" dirty="0" smtClean="0"/>
          </a:p>
          <a:p>
            <a:pPr>
              <a:buFont typeface="Wingdings" pitchFamily="2" charset="2"/>
              <a:buChar char="Ø"/>
            </a:pPr>
            <a:r>
              <a:rPr lang="en-GB" sz="2400" dirty="0" smtClean="0"/>
              <a:t>To assess children’s skills in grammar, punctuation and spelling there will be a 20-word </a:t>
            </a:r>
            <a:r>
              <a:rPr lang="en-GB" sz="2400" dirty="0"/>
              <a:t>spelling test and a separate test of grammar, punctuation and vocabulary. </a:t>
            </a:r>
            <a:r>
              <a:rPr lang="en-GB" sz="2400" dirty="0" smtClean="0"/>
              <a:t>The spelling </a:t>
            </a:r>
            <a:r>
              <a:rPr lang="en-GB" sz="2400" dirty="0"/>
              <a:t>is worth 20 marks and the grammar questions are worth 50 </a:t>
            </a:r>
            <a:r>
              <a:rPr lang="en-GB" sz="2400" dirty="0" smtClean="0"/>
              <a:t>marks </a:t>
            </a:r>
          </a:p>
          <a:p>
            <a:pPr>
              <a:buFont typeface="Wingdings" pitchFamily="2" charset="2"/>
              <a:buChar char="Ø"/>
            </a:pPr>
            <a:r>
              <a:rPr lang="en-GB" sz="2400" dirty="0" smtClean="0"/>
              <a:t>A more </a:t>
            </a:r>
            <a:r>
              <a:rPr lang="en-GB" sz="2400" dirty="0"/>
              <a:t>challenging set of words </a:t>
            </a:r>
            <a:r>
              <a:rPr lang="en-GB" sz="2400" dirty="0" smtClean="0"/>
              <a:t>will appear in </a:t>
            </a:r>
            <a:r>
              <a:rPr lang="en-GB" sz="2400" dirty="0"/>
              <a:t>the spelling test </a:t>
            </a:r>
            <a:r>
              <a:rPr lang="en-GB" sz="2400" dirty="0" smtClean="0"/>
              <a:t>–words </a:t>
            </a:r>
            <a:r>
              <a:rPr lang="en-GB" sz="2400" dirty="0"/>
              <a:t>that frequently appear on lists that trip up adults</a:t>
            </a:r>
            <a:r>
              <a:rPr lang="en-GB" sz="2400" dirty="0" smtClean="0"/>
              <a:t>!</a:t>
            </a:r>
          </a:p>
          <a:p>
            <a:pPr>
              <a:buFont typeface="Wingdings" pitchFamily="2" charset="2"/>
              <a:buChar char="Ø"/>
            </a:pPr>
            <a:r>
              <a:rPr lang="en-GB" sz="2400" dirty="0"/>
              <a:t>T</a:t>
            </a:r>
            <a:r>
              <a:rPr lang="en-GB" sz="2400" dirty="0" smtClean="0"/>
              <a:t>he </a:t>
            </a:r>
            <a:r>
              <a:rPr lang="en-GB" sz="2400" dirty="0"/>
              <a:t>demands of the new curriculum are evident in the grammar, punctuation and vocabulary </a:t>
            </a:r>
            <a:r>
              <a:rPr lang="en-GB" sz="2400" dirty="0" smtClean="0"/>
              <a:t>paper</a:t>
            </a:r>
            <a:r>
              <a:rPr lang="en-GB" sz="2400" dirty="0"/>
              <a:t> </a:t>
            </a:r>
            <a:r>
              <a:rPr lang="en-GB" sz="2400" dirty="0" smtClean="0"/>
              <a:t>as our children will need to be familiar with a range of grammatical vocabulary</a:t>
            </a:r>
            <a:endParaRPr lang="en-GB" sz="2000" dirty="0" smtClean="0"/>
          </a:p>
          <a:p>
            <a:endParaRPr lang="en-GB" sz="2000" dirty="0"/>
          </a:p>
        </p:txBody>
      </p:sp>
    </p:spTree>
    <p:extLst>
      <p:ext uri="{BB962C8B-B14F-4D97-AF65-F5344CB8AC3E}">
        <p14:creationId xmlns:p14="http://schemas.microsoft.com/office/powerpoint/2010/main" val="1570038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612845"/>
            <a:ext cx="8640960" cy="6247864"/>
          </a:xfrm>
          <a:prstGeom prst="rect">
            <a:avLst/>
          </a:prstGeom>
        </p:spPr>
        <p:txBody>
          <a:bodyPr wrap="square">
            <a:spAutoFit/>
          </a:bodyPr>
          <a:lstStyle/>
          <a:p>
            <a:pPr marL="342900" indent="-342900">
              <a:buFont typeface="Wingdings" pitchFamily="2" charset="2"/>
              <a:buChar char="Ø"/>
            </a:pPr>
            <a:r>
              <a:rPr lang="en-GB" sz="2000" dirty="0"/>
              <a:t>The KS2 Grammar, Punctuation and Vocabulary Test will include primarily closed questions at the start of </a:t>
            </a:r>
            <a:r>
              <a:rPr lang="en-GB" sz="2000" dirty="0" smtClean="0"/>
              <a:t>the test </a:t>
            </a:r>
            <a:r>
              <a:rPr lang="en-GB" sz="2000" dirty="0"/>
              <a:t>with more open-ended questions towards the end of the test, increasing the level of </a:t>
            </a:r>
            <a:r>
              <a:rPr lang="en-GB" sz="2000" dirty="0" smtClean="0"/>
              <a:t>difficulty</a:t>
            </a:r>
          </a:p>
          <a:p>
            <a:endParaRPr lang="en-GB" sz="2000" dirty="0" smtClean="0"/>
          </a:p>
          <a:p>
            <a:pPr marL="342900" indent="-342900">
              <a:buFont typeface="Wingdings" pitchFamily="2" charset="2"/>
              <a:buChar char="Ø"/>
            </a:pPr>
            <a:r>
              <a:rPr lang="en-GB" sz="2000" dirty="0"/>
              <a:t>Q</a:t>
            </a:r>
            <a:r>
              <a:rPr lang="en-GB" sz="2000" dirty="0" smtClean="0"/>
              <a:t>uestions will include;</a:t>
            </a:r>
          </a:p>
          <a:p>
            <a:r>
              <a:rPr lang="en-GB" sz="2000" b="1" dirty="0" smtClean="0"/>
              <a:t>Identifying </a:t>
            </a:r>
            <a:r>
              <a:rPr lang="en-GB" sz="2000" dirty="0" smtClean="0"/>
              <a:t>e.g</a:t>
            </a:r>
            <a:r>
              <a:rPr lang="en-GB" sz="2000" dirty="0"/>
              <a:t>. </a:t>
            </a:r>
            <a:r>
              <a:rPr lang="en-GB" sz="2000" i="1" dirty="0" smtClean="0"/>
              <a:t>Tick </a:t>
            </a:r>
            <a:r>
              <a:rPr lang="en-GB" sz="2000" i="1" dirty="0"/>
              <a:t>the sentence that must end with a question </a:t>
            </a:r>
            <a:r>
              <a:rPr lang="en-GB" sz="2000" i="1" dirty="0" smtClean="0"/>
              <a:t>mark</a:t>
            </a:r>
            <a:r>
              <a:rPr lang="en-GB" sz="2000" dirty="0" smtClean="0"/>
              <a:t> </a:t>
            </a:r>
          </a:p>
          <a:p>
            <a:endParaRPr lang="en-GB" sz="2000" dirty="0" smtClean="0"/>
          </a:p>
          <a:p>
            <a:r>
              <a:rPr lang="en-GB" sz="2000" dirty="0"/>
              <a:t>His favourite </a:t>
            </a:r>
            <a:r>
              <a:rPr lang="en-GB" sz="2000" dirty="0" smtClean="0"/>
              <a:t>sports </a:t>
            </a:r>
            <a:r>
              <a:rPr lang="en-GB" sz="2000" dirty="0"/>
              <a:t>game is football</a:t>
            </a:r>
          </a:p>
          <a:p>
            <a:r>
              <a:rPr lang="en-GB" sz="2000" dirty="0"/>
              <a:t>Who is your favourite football player</a:t>
            </a:r>
          </a:p>
          <a:p>
            <a:r>
              <a:rPr lang="en-GB" sz="2000" dirty="0"/>
              <a:t>I play football every Saturday morning</a:t>
            </a:r>
          </a:p>
          <a:p>
            <a:r>
              <a:rPr lang="en-GB" sz="2000" dirty="0"/>
              <a:t>My sister does not like football at </a:t>
            </a:r>
            <a:r>
              <a:rPr lang="en-GB" sz="2000" dirty="0" smtClean="0"/>
              <a:t>all</a:t>
            </a:r>
          </a:p>
          <a:p>
            <a:endParaRPr lang="en-GB" sz="2000" dirty="0" smtClean="0"/>
          </a:p>
          <a:p>
            <a:r>
              <a:rPr lang="en-GB" sz="2000" b="1" dirty="0" smtClean="0"/>
              <a:t>Matching </a:t>
            </a:r>
            <a:r>
              <a:rPr lang="en-GB" sz="2000" dirty="0" smtClean="0"/>
              <a:t>e.g. </a:t>
            </a:r>
            <a:r>
              <a:rPr lang="en-GB" sz="2000" i="1" dirty="0" smtClean="0"/>
              <a:t>Draw </a:t>
            </a:r>
            <a:r>
              <a:rPr lang="en-GB" sz="2000" i="1" dirty="0"/>
              <a:t>a line to match each prefix to the correct word so that it makes a new </a:t>
            </a:r>
            <a:r>
              <a:rPr lang="en-GB" sz="2000" i="1" dirty="0" smtClean="0"/>
              <a:t>word</a:t>
            </a:r>
            <a:r>
              <a:rPr lang="en-GB" sz="2000" dirty="0" smtClean="0"/>
              <a:t> </a:t>
            </a:r>
          </a:p>
          <a:p>
            <a:r>
              <a:rPr lang="en-GB" sz="2000" dirty="0" err="1"/>
              <a:t>i</a:t>
            </a:r>
            <a:r>
              <a:rPr lang="en-GB" sz="2000" dirty="0" err="1" smtClean="0"/>
              <a:t>r</a:t>
            </a:r>
            <a:r>
              <a:rPr lang="en-GB" sz="2000" dirty="0" smtClean="0"/>
              <a:t>		trust</a:t>
            </a:r>
            <a:endParaRPr lang="en-GB" sz="2000" dirty="0"/>
          </a:p>
          <a:p>
            <a:r>
              <a:rPr lang="en-GB" sz="2000" dirty="0" err="1"/>
              <a:t>m</a:t>
            </a:r>
            <a:r>
              <a:rPr lang="en-GB" sz="2000" dirty="0" err="1" smtClean="0"/>
              <a:t>is</a:t>
            </a:r>
            <a:r>
              <a:rPr lang="en-GB" sz="2000" dirty="0" smtClean="0"/>
              <a:t>		successful</a:t>
            </a:r>
            <a:endParaRPr lang="en-GB" sz="2000" dirty="0"/>
          </a:p>
          <a:p>
            <a:r>
              <a:rPr lang="en-GB" sz="2000" dirty="0" err="1"/>
              <a:t>i</a:t>
            </a:r>
            <a:r>
              <a:rPr lang="en-GB" sz="2000" dirty="0" err="1" smtClean="0"/>
              <a:t>l</a:t>
            </a:r>
            <a:r>
              <a:rPr lang="en-GB" sz="2000" dirty="0" smtClean="0"/>
              <a:t>		possible</a:t>
            </a:r>
            <a:endParaRPr lang="en-GB" sz="2000" dirty="0"/>
          </a:p>
          <a:p>
            <a:r>
              <a:rPr lang="en-GB" sz="2000" dirty="0"/>
              <a:t>u</a:t>
            </a:r>
            <a:r>
              <a:rPr lang="en-GB" sz="2000" dirty="0" smtClean="0"/>
              <a:t>n		reversible</a:t>
            </a:r>
            <a:endParaRPr lang="en-GB" sz="2000" dirty="0"/>
          </a:p>
          <a:p>
            <a:r>
              <a:rPr lang="en-GB" sz="2000" dirty="0" err="1"/>
              <a:t>i</a:t>
            </a:r>
            <a:r>
              <a:rPr lang="en-GB" sz="2000" dirty="0" err="1" smtClean="0"/>
              <a:t>m</a:t>
            </a:r>
            <a:r>
              <a:rPr lang="en-GB" sz="2000" dirty="0" smtClean="0"/>
              <a:t>		legal</a:t>
            </a:r>
            <a:endParaRPr lang="en-GB" sz="2000" dirty="0"/>
          </a:p>
          <a:p>
            <a:endParaRPr lang="en-GB" sz="2000" dirty="0"/>
          </a:p>
        </p:txBody>
      </p:sp>
    </p:spTree>
    <p:extLst>
      <p:ext uri="{BB962C8B-B14F-4D97-AF65-F5344CB8AC3E}">
        <p14:creationId xmlns:p14="http://schemas.microsoft.com/office/powerpoint/2010/main" val="1465730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8064896" cy="5324535"/>
          </a:xfrm>
          <a:prstGeom prst="rect">
            <a:avLst/>
          </a:prstGeom>
          <a:noFill/>
        </p:spPr>
        <p:txBody>
          <a:bodyPr wrap="square" rtlCol="0">
            <a:spAutoFit/>
          </a:bodyPr>
          <a:lstStyle/>
          <a:p>
            <a:r>
              <a:rPr lang="en-GB" sz="2000" b="1" dirty="0" smtClean="0"/>
              <a:t>Rewriting </a:t>
            </a:r>
            <a:r>
              <a:rPr lang="en-GB" sz="2000" dirty="0" smtClean="0"/>
              <a:t> e.g. </a:t>
            </a:r>
            <a:endParaRPr lang="en-GB" sz="2000" dirty="0"/>
          </a:p>
          <a:p>
            <a:r>
              <a:rPr lang="en-GB" sz="2000" dirty="0"/>
              <a:t>Rewrite the sentence below, adding a </a:t>
            </a:r>
            <a:r>
              <a:rPr lang="en-GB" sz="2000" b="1" dirty="0"/>
              <a:t>subordinate clause</a:t>
            </a:r>
            <a:r>
              <a:rPr lang="en-GB" sz="2000" dirty="0"/>
              <a:t>. Remember to punctuate your answer correctly. </a:t>
            </a:r>
            <a:endParaRPr lang="en-GB" sz="2000" dirty="0" smtClean="0"/>
          </a:p>
          <a:p>
            <a:r>
              <a:rPr lang="en-GB" sz="2000" dirty="0" smtClean="0"/>
              <a:t>The </a:t>
            </a:r>
            <a:r>
              <a:rPr lang="en-GB" sz="2000" dirty="0"/>
              <a:t>children played on the swings. </a:t>
            </a:r>
          </a:p>
          <a:p>
            <a:endParaRPr lang="en-GB" sz="2000" dirty="0"/>
          </a:p>
          <a:p>
            <a:r>
              <a:rPr lang="en-GB" sz="2000" dirty="0" smtClean="0"/>
              <a:t> </a:t>
            </a:r>
            <a:r>
              <a:rPr lang="en-GB" sz="2000" b="1" dirty="0" smtClean="0"/>
              <a:t>Writing </a:t>
            </a:r>
            <a:r>
              <a:rPr lang="en-GB" sz="2000" dirty="0" smtClean="0"/>
              <a:t>e.g.</a:t>
            </a:r>
            <a:r>
              <a:rPr lang="en-GB" sz="2000" dirty="0"/>
              <a:t> </a:t>
            </a:r>
            <a:r>
              <a:rPr lang="en-GB" sz="2000" dirty="0" smtClean="0"/>
              <a:t>The </a:t>
            </a:r>
            <a:r>
              <a:rPr lang="en-GB" sz="2000" dirty="0"/>
              <a:t>word </a:t>
            </a:r>
            <a:r>
              <a:rPr lang="en-GB" sz="2000" b="1" dirty="0"/>
              <a:t>display </a:t>
            </a:r>
            <a:r>
              <a:rPr lang="en-GB" sz="2000" dirty="0"/>
              <a:t>has more than one meaning.</a:t>
            </a:r>
          </a:p>
          <a:p>
            <a:r>
              <a:rPr lang="en-GB" sz="2000" dirty="0"/>
              <a:t>Write two sentences to show two </a:t>
            </a:r>
            <a:r>
              <a:rPr lang="en-GB" sz="2000" b="1" dirty="0"/>
              <a:t>different </a:t>
            </a:r>
            <a:r>
              <a:rPr lang="en-GB" sz="2000" dirty="0"/>
              <a:t>meanings.</a:t>
            </a:r>
          </a:p>
          <a:p>
            <a:r>
              <a:rPr lang="en-GB" sz="2000" dirty="0"/>
              <a:t>1).__________________________________________________________</a:t>
            </a:r>
          </a:p>
          <a:p>
            <a:r>
              <a:rPr lang="en-GB" sz="2000" dirty="0"/>
              <a:t>__________________________________________________________</a:t>
            </a:r>
          </a:p>
          <a:p>
            <a:r>
              <a:rPr lang="en-GB" sz="2000" dirty="0"/>
              <a:t>2).__________________________________________________________</a:t>
            </a:r>
          </a:p>
          <a:p>
            <a:r>
              <a:rPr lang="en-GB" sz="2000" dirty="0"/>
              <a:t>__________________________________________________________</a:t>
            </a:r>
          </a:p>
          <a:p>
            <a:endParaRPr lang="en-GB" sz="2000" dirty="0"/>
          </a:p>
          <a:p>
            <a:r>
              <a:rPr lang="en-GB" sz="2000" b="1" dirty="0" smtClean="0"/>
              <a:t>Explaining </a:t>
            </a:r>
            <a:r>
              <a:rPr lang="en-GB" sz="2000" dirty="0" smtClean="0"/>
              <a:t>e.g.  </a:t>
            </a:r>
            <a:r>
              <a:rPr lang="en-GB" sz="2000" i="1" dirty="0" smtClean="0"/>
              <a:t> </a:t>
            </a:r>
            <a:r>
              <a:rPr lang="en-GB" sz="2000" dirty="0" err="1"/>
              <a:t>ahmed</a:t>
            </a:r>
            <a:r>
              <a:rPr lang="en-GB" sz="2000" dirty="0"/>
              <a:t> is visiting </a:t>
            </a:r>
            <a:r>
              <a:rPr lang="en-GB" sz="2000" dirty="0" err="1"/>
              <a:t>london</a:t>
            </a:r>
            <a:r>
              <a:rPr lang="en-GB" sz="2000" dirty="0"/>
              <a:t> on </a:t>
            </a:r>
            <a:r>
              <a:rPr lang="en-GB" sz="2000" dirty="0" err="1"/>
              <a:t>tuesday</a:t>
            </a:r>
            <a:r>
              <a:rPr lang="en-GB" sz="2000" dirty="0"/>
              <a:t>.</a:t>
            </a:r>
          </a:p>
          <a:p>
            <a:r>
              <a:rPr lang="en-GB" sz="2000" dirty="0"/>
              <a:t>a) Circle the three words in the sentence above that should </a:t>
            </a:r>
            <a:r>
              <a:rPr lang="en-GB" sz="2000" dirty="0" smtClean="0"/>
              <a:t>begin with </a:t>
            </a:r>
            <a:r>
              <a:rPr lang="en-GB" sz="2000" dirty="0"/>
              <a:t>a </a:t>
            </a:r>
            <a:r>
              <a:rPr lang="en-GB" sz="2000" b="1" dirty="0"/>
              <a:t>capital letter</a:t>
            </a:r>
            <a:r>
              <a:rPr lang="en-GB" sz="2000" dirty="0"/>
              <a:t>.</a:t>
            </a:r>
          </a:p>
          <a:p>
            <a:r>
              <a:rPr lang="en-GB" sz="2000" dirty="0"/>
              <a:t>b) Choose </a:t>
            </a:r>
            <a:r>
              <a:rPr lang="en-GB" sz="2000" b="1" dirty="0"/>
              <a:t>one </a:t>
            </a:r>
            <a:r>
              <a:rPr lang="en-GB" sz="2000" dirty="0"/>
              <a:t>of the words that you have circled and explain why</a:t>
            </a:r>
          </a:p>
          <a:p>
            <a:r>
              <a:rPr lang="en-GB" sz="2000" dirty="0"/>
              <a:t>it needs a capital letter</a:t>
            </a:r>
            <a:r>
              <a:rPr lang="en-GB" sz="2000" dirty="0" smtClean="0"/>
              <a:t>.</a:t>
            </a:r>
            <a:endParaRPr lang="en-GB" sz="2000" dirty="0"/>
          </a:p>
        </p:txBody>
      </p:sp>
    </p:spTree>
    <p:extLst>
      <p:ext uri="{BB962C8B-B14F-4D97-AF65-F5344CB8AC3E}">
        <p14:creationId xmlns:p14="http://schemas.microsoft.com/office/powerpoint/2010/main" val="2752280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229600" cy="1143000"/>
          </a:xfrm>
        </p:spPr>
        <p:txBody>
          <a:bodyPr/>
          <a:lstStyle/>
          <a:p>
            <a:r>
              <a:rPr lang="en-GB" dirty="0" smtClean="0"/>
              <a:t>What are we doing?</a:t>
            </a:r>
            <a:endParaRPr lang="en-GB" dirty="0"/>
          </a:p>
        </p:txBody>
      </p:sp>
      <p:sp>
        <p:nvSpPr>
          <p:cNvPr id="4" name="Content Placeholder 3"/>
          <p:cNvSpPr>
            <a:spLocks noGrp="1"/>
          </p:cNvSpPr>
          <p:nvPr>
            <p:ph idx="1"/>
          </p:nvPr>
        </p:nvSpPr>
        <p:spPr>
          <a:xfrm>
            <a:off x="395536" y="1628800"/>
            <a:ext cx="8229600" cy="4525963"/>
          </a:xfrm>
        </p:spPr>
        <p:txBody>
          <a:bodyPr>
            <a:normAutofit fontScale="92500" lnSpcReduction="10000"/>
          </a:bodyPr>
          <a:lstStyle/>
          <a:p>
            <a:pPr>
              <a:buFont typeface="Wingdings" pitchFamily="2" charset="2"/>
              <a:buChar char="Ø"/>
            </a:pPr>
            <a:r>
              <a:rPr lang="en-GB" dirty="0" smtClean="0"/>
              <a:t>Grammar and punctuation lessons twice a week</a:t>
            </a:r>
          </a:p>
          <a:p>
            <a:pPr>
              <a:buFont typeface="Wingdings" pitchFamily="2" charset="2"/>
              <a:buChar char="Ø"/>
            </a:pPr>
            <a:r>
              <a:rPr lang="en-GB" dirty="0" smtClean="0"/>
              <a:t>GPS is interwoven into Literacy lessons as we look at high-quality texts</a:t>
            </a:r>
          </a:p>
          <a:p>
            <a:pPr>
              <a:buFont typeface="Wingdings" pitchFamily="2" charset="2"/>
              <a:buChar char="Ø"/>
            </a:pPr>
            <a:r>
              <a:rPr lang="en-GB" dirty="0" smtClean="0"/>
              <a:t>Spelling sessions 3 times a week</a:t>
            </a:r>
          </a:p>
          <a:p>
            <a:pPr>
              <a:buFont typeface="Wingdings" pitchFamily="2" charset="2"/>
              <a:buChar char="Ø"/>
            </a:pPr>
            <a:r>
              <a:rPr lang="en-GB" dirty="0" smtClean="0"/>
              <a:t>5 common exception words looked at each week</a:t>
            </a:r>
          </a:p>
          <a:p>
            <a:pPr>
              <a:buFont typeface="Wingdings" pitchFamily="2" charset="2"/>
              <a:buChar char="Ø"/>
            </a:pPr>
            <a:r>
              <a:rPr lang="en-GB" dirty="0" smtClean="0"/>
              <a:t>Support and intervention provided where necessary</a:t>
            </a:r>
          </a:p>
          <a:p>
            <a:pPr>
              <a:buFont typeface="Wingdings" pitchFamily="2" charset="2"/>
              <a:buChar char="Ø"/>
            </a:pPr>
            <a:r>
              <a:rPr lang="en-GB" dirty="0" smtClean="0"/>
              <a:t>Children’s use of grammar, punctuation and vocabulary is a focus when marking their writing</a:t>
            </a:r>
          </a:p>
          <a:p>
            <a:endParaRPr lang="en-GB" dirty="0"/>
          </a:p>
        </p:txBody>
      </p:sp>
    </p:spTree>
    <p:extLst>
      <p:ext uri="{BB962C8B-B14F-4D97-AF65-F5344CB8AC3E}">
        <p14:creationId xmlns:p14="http://schemas.microsoft.com/office/powerpoint/2010/main" val="1553686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can you do to support at home?</a:t>
            </a:r>
            <a:endParaRPr lang="en-GB" dirty="0"/>
          </a:p>
        </p:txBody>
      </p:sp>
      <p:sp>
        <p:nvSpPr>
          <p:cNvPr id="5" name="Content Placeholder 4"/>
          <p:cNvSpPr>
            <a:spLocks noGrp="1"/>
          </p:cNvSpPr>
          <p:nvPr>
            <p:ph idx="1"/>
          </p:nvPr>
        </p:nvSpPr>
        <p:spPr>
          <a:xfrm>
            <a:off x="467544" y="1412776"/>
            <a:ext cx="8229600" cy="4525963"/>
          </a:xfrm>
        </p:spPr>
        <p:txBody>
          <a:bodyPr/>
          <a:lstStyle/>
          <a:p>
            <a:pPr>
              <a:buFont typeface="Wingdings" pitchFamily="2" charset="2"/>
              <a:buChar char="Ø"/>
            </a:pPr>
            <a:r>
              <a:rPr lang="en-GB" dirty="0" smtClean="0"/>
              <a:t>Discuss author’s choice of vocabulary when reading</a:t>
            </a:r>
          </a:p>
          <a:p>
            <a:pPr>
              <a:buFont typeface="Wingdings" pitchFamily="2" charset="2"/>
              <a:buChar char="Ø"/>
            </a:pPr>
            <a:r>
              <a:rPr lang="en-GB" dirty="0" smtClean="0"/>
              <a:t>Help children find the meaning of new words and their word class</a:t>
            </a:r>
          </a:p>
          <a:p>
            <a:pPr>
              <a:buFont typeface="Wingdings" pitchFamily="2" charset="2"/>
              <a:buChar char="Ø"/>
            </a:pPr>
            <a:r>
              <a:rPr lang="en-GB" dirty="0" smtClean="0"/>
              <a:t>Try to address any grammatical errors when talking with your child</a:t>
            </a:r>
          </a:p>
          <a:p>
            <a:pPr>
              <a:buFont typeface="Wingdings" pitchFamily="2" charset="2"/>
              <a:buChar char="Ø"/>
            </a:pPr>
            <a:r>
              <a:rPr lang="en-GB" dirty="0" smtClean="0"/>
              <a:t>Talk to your child about their homework and come along to Homework Club with them</a:t>
            </a:r>
            <a:endParaRPr lang="en-GB" dirty="0"/>
          </a:p>
        </p:txBody>
      </p:sp>
    </p:spTree>
    <p:extLst>
      <p:ext uri="{BB962C8B-B14F-4D97-AF65-F5344CB8AC3E}">
        <p14:creationId xmlns:p14="http://schemas.microsoft.com/office/powerpoint/2010/main" val="3504626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Writing</a:t>
            </a:r>
            <a:endParaRPr lang="en-GB" dirty="0"/>
          </a:p>
        </p:txBody>
      </p:sp>
      <p:sp>
        <p:nvSpPr>
          <p:cNvPr id="5" name="Content Placeholder 4"/>
          <p:cNvSpPr>
            <a:spLocks noGrp="1"/>
          </p:cNvSpPr>
          <p:nvPr>
            <p:ph idx="1"/>
          </p:nvPr>
        </p:nvSpPr>
        <p:spPr/>
        <p:txBody>
          <a:bodyPr/>
          <a:lstStyle/>
          <a:p>
            <a:pPr>
              <a:buFont typeface="Wingdings" pitchFamily="2" charset="2"/>
              <a:buChar char="Ø"/>
            </a:pPr>
            <a:r>
              <a:rPr lang="en-GB" dirty="0" smtClean="0"/>
              <a:t>There are no writing assessments!</a:t>
            </a:r>
          </a:p>
          <a:p>
            <a:pPr>
              <a:buFont typeface="Wingdings" pitchFamily="2" charset="2"/>
              <a:buChar char="Ø"/>
            </a:pPr>
            <a:r>
              <a:rPr lang="en-GB" dirty="0" smtClean="0"/>
              <a:t>Teachers assess whether or not the children’s writing is at the expected level</a:t>
            </a:r>
          </a:p>
          <a:p>
            <a:pPr>
              <a:buFont typeface="Wingdings" pitchFamily="2" charset="2"/>
              <a:buChar char="Ø"/>
            </a:pPr>
            <a:r>
              <a:rPr lang="en-GB" dirty="0" smtClean="0"/>
              <a:t>External moderation of 25% of schools validates teacher assessment</a:t>
            </a:r>
            <a:endParaRPr lang="en-GB" dirty="0"/>
          </a:p>
        </p:txBody>
      </p:sp>
    </p:spTree>
    <p:extLst>
      <p:ext uri="{BB962C8B-B14F-4D97-AF65-F5344CB8AC3E}">
        <p14:creationId xmlns:p14="http://schemas.microsoft.com/office/powerpoint/2010/main" val="760488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1" y="260648"/>
            <a:ext cx="8568952" cy="5909310"/>
          </a:xfrm>
          <a:prstGeom prst="rect">
            <a:avLst/>
          </a:prstGeom>
          <a:noFill/>
        </p:spPr>
        <p:txBody>
          <a:bodyPr wrap="square" rtlCol="0">
            <a:spAutoFit/>
          </a:bodyPr>
          <a:lstStyle/>
          <a:p>
            <a:r>
              <a:rPr lang="en-GB" b="1" u="sng" dirty="0"/>
              <a:t>Toolkit for a Year 6 </a:t>
            </a:r>
            <a:r>
              <a:rPr lang="en-GB" b="1" u="sng" dirty="0" smtClean="0"/>
              <a:t>Writer</a:t>
            </a:r>
          </a:p>
          <a:p>
            <a:endParaRPr lang="en-GB" dirty="0"/>
          </a:p>
          <a:p>
            <a:r>
              <a:rPr lang="en-GB" b="1" dirty="0"/>
              <a:t>I can use paragraphs to organise my ideas</a:t>
            </a:r>
            <a:endParaRPr lang="en-GB" dirty="0"/>
          </a:p>
          <a:p>
            <a:r>
              <a:rPr lang="en-GB" b="1" dirty="0"/>
              <a:t>I can develop links between paragraphs in different ways</a:t>
            </a:r>
            <a:r>
              <a:rPr lang="en-GB" dirty="0"/>
              <a:t> using;</a:t>
            </a:r>
          </a:p>
          <a:p>
            <a:r>
              <a:rPr lang="en-GB" dirty="0"/>
              <a:t>Adverbials of time (later, sometimes, tomorrow, next week, often, occasionally, since last year, last week, during the summer)</a:t>
            </a:r>
          </a:p>
          <a:p>
            <a:r>
              <a:rPr lang="en-GB" dirty="0"/>
              <a:t>adverbials of place [by the table, in the cupboard, at the bottom of the page, past the bank, to the end of the street, from, away, nearby)</a:t>
            </a:r>
          </a:p>
          <a:p>
            <a:r>
              <a:rPr lang="en-GB" i="1" dirty="0"/>
              <a:t>Adverbials of </a:t>
            </a:r>
            <a:r>
              <a:rPr lang="en-GB" dirty="0"/>
              <a:t> number [firstly, </a:t>
            </a:r>
            <a:r>
              <a:rPr lang="en-GB" i="1" dirty="0"/>
              <a:t>secondly, finally</a:t>
            </a:r>
            <a:r>
              <a:rPr lang="en-GB" dirty="0"/>
              <a:t>] </a:t>
            </a:r>
          </a:p>
          <a:p>
            <a:r>
              <a:rPr lang="en-GB" dirty="0"/>
              <a:t>The correct pronouns and nouns </a:t>
            </a:r>
          </a:p>
          <a:p>
            <a:r>
              <a:rPr lang="en-GB" b="1" dirty="0"/>
              <a:t>I can use the correct verb form for the tense that I am writing in</a:t>
            </a:r>
            <a:endParaRPr lang="en-GB" dirty="0"/>
          </a:p>
          <a:p>
            <a:r>
              <a:rPr lang="en-GB" b="1" dirty="0"/>
              <a:t>I can use conjunctions placed between phrases or clauses</a:t>
            </a:r>
            <a:r>
              <a:rPr lang="en-GB" dirty="0"/>
              <a:t> (</a:t>
            </a:r>
            <a:r>
              <a:rPr lang="en-GB" i="1" dirty="0"/>
              <a:t>and</a:t>
            </a:r>
            <a:r>
              <a:rPr lang="en-GB" dirty="0"/>
              <a:t>, </a:t>
            </a:r>
            <a:r>
              <a:rPr lang="en-GB" i="1" dirty="0"/>
              <a:t>but</a:t>
            </a:r>
            <a:r>
              <a:rPr lang="en-GB" dirty="0"/>
              <a:t>, </a:t>
            </a:r>
            <a:r>
              <a:rPr lang="en-GB" i="1" dirty="0"/>
              <a:t>or</a:t>
            </a:r>
            <a:r>
              <a:rPr lang="en-GB" dirty="0"/>
              <a:t>)</a:t>
            </a:r>
          </a:p>
          <a:p>
            <a:r>
              <a:rPr lang="en-GB" b="1" dirty="0"/>
              <a:t>I can use conjunctions at the beginning of a subordinate clause</a:t>
            </a:r>
            <a:r>
              <a:rPr lang="en-GB" dirty="0"/>
              <a:t> (after, although, before, once, while)</a:t>
            </a:r>
          </a:p>
          <a:p>
            <a:r>
              <a:rPr lang="en-GB" b="1" dirty="0"/>
              <a:t>I can use full stops, capital letters, question marks, exclamation marks, commas for lists and apostrophes for contractions correctly</a:t>
            </a:r>
            <a:endParaRPr lang="en-GB" dirty="0"/>
          </a:p>
          <a:p>
            <a:r>
              <a:rPr lang="en-GB" b="1" dirty="0"/>
              <a:t>I can spell Year 3-6 common exception words correctly</a:t>
            </a:r>
            <a:endParaRPr lang="en-GB" dirty="0"/>
          </a:p>
          <a:p>
            <a:r>
              <a:rPr lang="en-GB" b="1" dirty="0"/>
              <a:t>I can use joined handwriting which is clear to read. </a:t>
            </a:r>
            <a:endParaRPr lang="en-GB" dirty="0"/>
          </a:p>
          <a:p>
            <a:r>
              <a:rPr lang="en-GB" b="1" dirty="0"/>
              <a:t>I can select the vocabulary I use carefully thinking about the formality needed </a:t>
            </a:r>
            <a:endParaRPr lang="en-GB" dirty="0"/>
          </a:p>
          <a:p>
            <a:r>
              <a:rPr lang="en-GB" b="1" dirty="0"/>
              <a:t>I can use adverbs and expanded noun phrases to add detail</a:t>
            </a:r>
            <a:endParaRPr lang="en-GB" dirty="0"/>
          </a:p>
          <a:p>
            <a:endParaRPr lang="en-GB" dirty="0"/>
          </a:p>
        </p:txBody>
      </p:sp>
    </p:spTree>
    <p:extLst>
      <p:ext uri="{BB962C8B-B14F-4D97-AF65-F5344CB8AC3E}">
        <p14:creationId xmlns:p14="http://schemas.microsoft.com/office/powerpoint/2010/main" val="4010517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Format for the week beginning 9</a:t>
            </a:r>
            <a:r>
              <a:rPr lang="en-GB" baseline="30000" dirty="0" smtClean="0"/>
              <a:t>th</a:t>
            </a:r>
            <a:r>
              <a:rPr lang="en-GB" dirty="0" smtClean="0"/>
              <a:t> May</a:t>
            </a:r>
            <a:endParaRPr lang="en-GB" dirty="0"/>
          </a:p>
        </p:txBody>
      </p:sp>
      <p:sp>
        <p:nvSpPr>
          <p:cNvPr id="4" name="Content Placeholder 3"/>
          <p:cNvSpPr>
            <a:spLocks noGrp="1"/>
          </p:cNvSpPr>
          <p:nvPr>
            <p:ph idx="1"/>
          </p:nvPr>
        </p:nvSpPr>
        <p:spPr>
          <a:xfrm>
            <a:off x="467544" y="1412776"/>
            <a:ext cx="8229600" cy="4525963"/>
          </a:xfrm>
        </p:spPr>
        <p:txBody>
          <a:bodyPr/>
          <a:lstStyle/>
          <a:p>
            <a:pPr>
              <a:buFont typeface="Wingdings" pitchFamily="2" charset="2"/>
              <a:buChar char="Ø"/>
            </a:pPr>
            <a:r>
              <a:rPr lang="en-GB" dirty="0"/>
              <a:t>Tests will take place in the children’s own classrooms for the majority of </a:t>
            </a:r>
            <a:r>
              <a:rPr lang="en-GB" dirty="0" smtClean="0"/>
              <a:t>them. </a:t>
            </a:r>
            <a:endParaRPr lang="en-GB" dirty="0"/>
          </a:p>
          <a:p>
            <a:pPr>
              <a:buFont typeface="Wingdings" pitchFamily="2" charset="2"/>
              <a:buChar char="Ø"/>
            </a:pPr>
            <a:r>
              <a:rPr lang="en-GB" dirty="0"/>
              <a:t>In some cases, individuals or small groups of children who are entitled to additional </a:t>
            </a:r>
            <a:r>
              <a:rPr lang="en-GB" dirty="0" smtClean="0"/>
              <a:t>support, such </a:t>
            </a:r>
            <a:r>
              <a:rPr lang="en-GB" dirty="0"/>
              <a:t>as a reader or prompt, will take the tests in a separate </a:t>
            </a:r>
            <a:r>
              <a:rPr lang="en-GB" dirty="0" smtClean="0"/>
              <a:t>room</a:t>
            </a:r>
          </a:p>
          <a:p>
            <a:pPr>
              <a:buFont typeface="Wingdings" pitchFamily="2" charset="2"/>
              <a:buChar char="Ø"/>
            </a:pPr>
            <a:r>
              <a:rPr lang="en-GB" dirty="0" smtClean="0"/>
              <a:t>Each day will begin with breakfast club!</a:t>
            </a:r>
          </a:p>
          <a:p>
            <a:pPr marL="0" indent="0">
              <a:buNone/>
            </a:pPr>
            <a:endParaRPr lang="en-GB" dirty="0"/>
          </a:p>
          <a:p>
            <a:endParaRPr lang="en-GB" dirty="0"/>
          </a:p>
        </p:txBody>
      </p:sp>
    </p:spTree>
    <p:extLst>
      <p:ext uri="{BB962C8B-B14F-4D97-AF65-F5344CB8AC3E}">
        <p14:creationId xmlns:p14="http://schemas.microsoft.com/office/powerpoint/2010/main" val="2016044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Monday 9</a:t>
            </a:r>
            <a:r>
              <a:rPr lang="en-GB" b="1" baseline="30000" dirty="0" smtClean="0"/>
              <a:t>th</a:t>
            </a:r>
            <a:r>
              <a:rPr lang="en-GB" b="1" dirty="0" smtClean="0"/>
              <a:t> May – English:</a:t>
            </a:r>
            <a:r>
              <a:rPr lang="en-GB" dirty="0" smtClean="0"/>
              <a:t> </a:t>
            </a:r>
            <a:r>
              <a:rPr lang="en-GB" dirty="0"/>
              <a:t>reading </a:t>
            </a:r>
            <a:r>
              <a:rPr lang="en-GB" dirty="0" smtClean="0"/>
              <a:t>test</a:t>
            </a:r>
            <a:r>
              <a:rPr lang="en-GB" dirty="0"/>
              <a:t>	</a:t>
            </a:r>
          </a:p>
          <a:p>
            <a:pPr marL="0" indent="0">
              <a:buNone/>
            </a:pPr>
            <a:r>
              <a:rPr lang="en-GB" b="1" dirty="0"/>
              <a:t>Tuesday </a:t>
            </a:r>
            <a:r>
              <a:rPr lang="en-GB" b="1" dirty="0" smtClean="0"/>
              <a:t>10</a:t>
            </a:r>
            <a:r>
              <a:rPr lang="en-GB" b="1" baseline="30000" dirty="0" smtClean="0"/>
              <a:t>th</a:t>
            </a:r>
            <a:r>
              <a:rPr lang="en-GB" b="1" dirty="0" smtClean="0"/>
              <a:t> May </a:t>
            </a:r>
            <a:r>
              <a:rPr lang="en-GB" dirty="0" smtClean="0"/>
              <a:t>– </a:t>
            </a:r>
            <a:r>
              <a:rPr lang="en-GB" b="1" dirty="0" smtClean="0"/>
              <a:t>English: </a:t>
            </a:r>
            <a:r>
              <a:rPr lang="en-GB" dirty="0"/>
              <a:t>grammar, punctuation and spelling </a:t>
            </a:r>
            <a:r>
              <a:rPr lang="en-GB" dirty="0" smtClean="0"/>
              <a:t>test – short answer paper and spelling paper</a:t>
            </a:r>
            <a:r>
              <a:rPr lang="en-GB" dirty="0"/>
              <a:t>	</a:t>
            </a:r>
          </a:p>
          <a:p>
            <a:pPr marL="0" indent="0">
              <a:buNone/>
            </a:pPr>
            <a:r>
              <a:rPr lang="en-GB" b="1" dirty="0"/>
              <a:t>Wednesday </a:t>
            </a:r>
            <a:r>
              <a:rPr lang="en-GB" b="1" dirty="0" smtClean="0"/>
              <a:t>11</a:t>
            </a:r>
            <a:r>
              <a:rPr lang="en-GB" b="1" baseline="30000" dirty="0" smtClean="0"/>
              <a:t>th</a:t>
            </a:r>
            <a:r>
              <a:rPr lang="en-GB" b="1" dirty="0" smtClean="0"/>
              <a:t> May </a:t>
            </a:r>
            <a:r>
              <a:rPr lang="en-GB" dirty="0" smtClean="0"/>
              <a:t>- </a:t>
            </a:r>
            <a:r>
              <a:rPr lang="en-GB" b="1" dirty="0" smtClean="0"/>
              <a:t>Mathematics</a:t>
            </a:r>
            <a:r>
              <a:rPr lang="en-GB" b="1" dirty="0"/>
              <a:t>: </a:t>
            </a:r>
            <a:r>
              <a:rPr lang="en-GB" dirty="0"/>
              <a:t>Paper 1 arithmetic </a:t>
            </a:r>
            <a:r>
              <a:rPr lang="en-GB" dirty="0" smtClean="0"/>
              <a:t>test</a:t>
            </a:r>
            <a:r>
              <a:rPr lang="en-GB" dirty="0"/>
              <a:t> </a:t>
            </a:r>
            <a:r>
              <a:rPr lang="en-GB" dirty="0" smtClean="0"/>
              <a:t>and Paper 2 - reasoning</a:t>
            </a:r>
            <a:r>
              <a:rPr lang="en-GB" dirty="0"/>
              <a:t>	</a:t>
            </a:r>
          </a:p>
          <a:p>
            <a:pPr marL="0" indent="0">
              <a:buNone/>
            </a:pPr>
            <a:r>
              <a:rPr lang="en-GB" b="1" dirty="0"/>
              <a:t>Thursday </a:t>
            </a:r>
            <a:r>
              <a:rPr lang="en-GB" b="1" dirty="0" smtClean="0"/>
              <a:t>12</a:t>
            </a:r>
            <a:r>
              <a:rPr lang="en-GB" b="1" baseline="30000" dirty="0" smtClean="0"/>
              <a:t>th</a:t>
            </a:r>
            <a:r>
              <a:rPr lang="en-GB" b="1" dirty="0" smtClean="0"/>
              <a:t>  May - Mathematics</a:t>
            </a:r>
            <a:r>
              <a:rPr lang="en-GB" b="1" dirty="0"/>
              <a:t>: </a:t>
            </a:r>
            <a:r>
              <a:rPr lang="en-GB" dirty="0"/>
              <a:t>Paper </a:t>
            </a:r>
            <a:r>
              <a:rPr lang="en-GB" dirty="0" smtClean="0"/>
              <a:t>3 - reasoning</a:t>
            </a:r>
            <a:r>
              <a:rPr lang="en-GB" dirty="0"/>
              <a:t>	</a:t>
            </a:r>
          </a:p>
          <a:p>
            <a:endParaRPr lang="en-GB" dirty="0"/>
          </a:p>
        </p:txBody>
      </p:sp>
    </p:spTree>
    <p:extLst>
      <p:ext uri="{BB962C8B-B14F-4D97-AF65-F5344CB8AC3E}">
        <p14:creationId xmlns:p14="http://schemas.microsoft.com/office/powerpoint/2010/main" val="812809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are the changes and why have they changed?</a:t>
            </a:r>
            <a:endParaRPr lang="en-GB"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GB" dirty="0"/>
              <a:t>A new </a:t>
            </a:r>
            <a:r>
              <a:rPr lang="en-GB" dirty="0" smtClean="0"/>
              <a:t>National Curriculum </a:t>
            </a:r>
            <a:r>
              <a:rPr lang="en-GB" dirty="0"/>
              <a:t>brings the need for new national </a:t>
            </a:r>
            <a:r>
              <a:rPr lang="en-GB" dirty="0" smtClean="0"/>
              <a:t>tests</a:t>
            </a:r>
          </a:p>
          <a:p>
            <a:pPr>
              <a:buFont typeface="Wingdings" pitchFamily="2" charset="2"/>
              <a:buChar char="Ø"/>
            </a:pPr>
            <a:r>
              <a:rPr lang="en-GB" dirty="0"/>
              <a:t>T</a:t>
            </a:r>
            <a:r>
              <a:rPr lang="en-GB" dirty="0" smtClean="0"/>
              <a:t>he </a:t>
            </a:r>
            <a:r>
              <a:rPr lang="en-GB" dirty="0"/>
              <a:t>tests also see </a:t>
            </a:r>
            <a:r>
              <a:rPr lang="en-GB" dirty="0" smtClean="0"/>
              <a:t>the removal </a:t>
            </a:r>
            <a:r>
              <a:rPr lang="en-GB" dirty="0"/>
              <a:t>of levels, with scores being given as a scaled score for each subject instead; 100 will represent ‘the expected standard</a:t>
            </a:r>
            <a:r>
              <a:rPr lang="en-GB" dirty="0" smtClean="0"/>
              <a:t>’. A method used in numerous other countries</a:t>
            </a:r>
          </a:p>
          <a:p>
            <a:pPr>
              <a:buFont typeface="Wingdings" pitchFamily="2" charset="2"/>
              <a:buChar char="Ø"/>
            </a:pPr>
            <a:r>
              <a:rPr lang="en-GB" dirty="0" smtClean="0"/>
              <a:t>There </a:t>
            </a:r>
            <a:r>
              <a:rPr lang="en-GB" dirty="0"/>
              <a:t>will be only one set of test papers which all children sit, rather than tests for different levels as per the old national </a:t>
            </a:r>
            <a:r>
              <a:rPr lang="en-GB" dirty="0" smtClean="0"/>
              <a:t>tests</a:t>
            </a:r>
            <a:endParaRPr lang="en-GB" dirty="0"/>
          </a:p>
          <a:p>
            <a:pPr>
              <a:buFont typeface="Wingdings" pitchFamily="2" charset="2"/>
              <a:buChar char="Ø"/>
            </a:pPr>
            <a:endParaRPr lang="en-GB" dirty="0" smtClean="0"/>
          </a:p>
          <a:p>
            <a:pPr>
              <a:buFont typeface="Wingdings" pitchFamily="2" charset="2"/>
              <a:buChar char="Ø"/>
            </a:pPr>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1481344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Explanation of the scaled score</a:t>
            </a:r>
            <a:endParaRPr lang="en-GB" dirty="0"/>
          </a:p>
        </p:txBody>
      </p:sp>
      <p:sp>
        <p:nvSpPr>
          <p:cNvPr id="4" name="Content Placeholder 3"/>
          <p:cNvSpPr>
            <a:spLocks noGrp="1"/>
          </p:cNvSpPr>
          <p:nvPr>
            <p:ph idx="1"/>
          </p:nvPr>
        </p:nvSpPr>
        <p:spPr>
          <a:xfrm>
            <a:off x="457200" y="1600200"/>
            <a:ext cx="8229600" cy="6038576"/>
          </a:xfrm>
          <a:prstGeom prst="rect">
            <a:avLst/>
          </a:prstGeom>
        </p:spPr>
        <p:txBody>
          <a:bodyPr>
            <a:spAutoFit/>
          </a:bodyPr>
          <a:lstStyle/>
          <a:p>
            <a:pPr>
              <a:buFont typeface="Wingdings" pitchFamily="2" charset="2"/>
              <a:buChar char="Ø"/>
            </a:pPr>
            <a:r>
              <a:rPr lang="en-GB" sz="2800" dirty="0" smtClean="0"/>
              <a:t>100 </a:t>
            </a:r>
            <a:r>
              <a:rPr lang="en-GB" sz="2800" dirty="0"/>
              <a:t>will always represent the ‘national standard’, but the ‘raw score’ (the total number of correct answers) that equates to it may be slightly different each year</a:t>
            </a:r>
            <a:r>
              <a:rPr lang="en-GB" sz="2800" dirty="0" smtClean="0"/>
              <a:t>.</a:t>
            </a:r>
          </a:p>
          <a:p>
            <a:pPr>
              <a:buFont typeface="Wingdings" pitchFamily="2" charset="2"/>
              <a:buChar char="Ø"/>
            </a:pPr>
            <a:r>
              <a:rPr lang="en-GB" sz="2800" dirty="0"/>
              <a:t>The scaled score cannot be set in advance; the national standard and the rest of the scale will be set once pupils have taken the tests and they have been marked</a:t>
            </a:r>
            <a:r>
              <a:rPr lang="en-GB" sz="2800" dirty="0" smtClean="0"/>
              <a:t>.</a:t>
            </a:r>
          </a:p>
          <a:p>
            <a:pPr>
              <a:buFont typeface="Wingdings" pitchFamily="2" charset="2"/>
              <a:buChar char="Ø"/>
            </a:pPr>
            <a:r>
              <a:rPr lang="en-GB" sz="2800" dirty="0" smtClean="0"/>
              <a:t>Head teachers </a:t>
            </a:r>
            <a:r>
              <a:rPr lang="en-GB" sz="2800" dirty="0"/>
              <a:t>will </a:t>
            </a:r>
            <a:r>
              <a:rPr lang="en-GB" sz="2800" dirty="0" smtClean="0"/>
              <a:t>include </a:t>
            </a:r>
            <a:r>
              <a:rPr lang="en-GB" sz="2800" dirty="0"/>
              <a:t>the test results in their annual report to parents and </a:t>
            </a:r>
            <a:r>
              <a:rPr lang="en-GB" sz="2800" dirty="0" smtClean="0"/>
              <a:t>carers, as well as the scaled score and whether </a:t>
            </a:r>
            <a:r>
              <a:rPr lang="en-GB" sz="2800" dirty="0"/>
              <a:t>the pupil has met the national standard for English and mathematics.</a:t>
            </a:r>
          </a:p>
          <a:p>
            <a:pPr>
              <a:buFont typeface="Wingdings" pitchFamily="2" charset="2"/>
              <a:buChar char="Ø"/>
            </a:pPr>
            <a:endParaRPr lang="en-GB" sz="2800" dirty="0"/>
          </a:p>
          <a:p>
            <a:pPr>
              <a:buFont typeface="Wingdings" pitchFamily="2" charset="2"/>
              <a:buChar char="Ø"/>
            </a:pPr>
            <a:endParaRPr lang="en-GB" sz="2800" dirty="0"/>
          </a:p>
        </p:txBody>
      </p:sp>
    </p:spTree>
    <p:extLst>
      <p:ext uri="{BB962C8B-B14F-4D97-AF65-F5344CB8AC3E}">
        <p14:creationId xmlns:p14="http://schemas.microsoft.com/office/powerpoint/2010/main" val="372807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836712"/>
            <a:ext cx="6858000" cy="823141"/>
          </a:xfrm>
        </p:spPr>
        <p:txBody>
          <a:bodyPr>
            <a:normAutofit/>
          </a:bodyPr>
          <a:lstStyle/>
          <a:p>
            <a:r>
              <a:rPr lang="en-GB" dirty="0" smtClean="0"/>
              <a:t>Mathematics	</a:t>
            </a:r>
            <a:endParaRPr lang="en-GB" dirty="0"/>
          </a:p>
        </p:txBody>
      </p:sp>
      <p:sp>
        <p:nvSpPr>
          <p:cNvPr id="5" name="TextBox 4"/>
          <p:cNvSpPr txBox="1"/>
          <p:nvPr/>
        </p:nvSpPr>
        <p:spPr>
          <a:xfrm>
            <a:off x="1949633" y="1943730"/>
            <a:ext cx="5447211" cy="1384995"/>
          </a:xfrm>
          <a:prstGeom prst="rect">
            <a:avLst/>
          </a:prstGeom>
          <a:noFill/>
        </p:spPr>
        <p:txBody>
          <a:bodyPr wrap="square" rtlCol="0">
            <a:spAutoFit/>
          </a:bodyPr>
          <a:lstStyle/>
          <a:p>
            <a:pPr algn="ctr"/>
            <a:r>
              <a:rPr lang="en-GB" sz="2800" dirty="0" smtClean="0"/>
              <a:t>The only place where someone can buy 64 watermelons and no one wonders why</a:t>
            </a:r>
            <a:r>
              <a:rPr lang="en-GB" dirty="0" smtClean="0"/>
              <a:t>. </a:t>
            </a:r>
            <a:endParaRPr lang="en-GB" dirty="0"/>
          </a:p>
        </p:txBody>
      </p:sp>
      <p:pic>
        <p:nvPicPr>
          <p:cNvPr id="7" name="Picture 6"/>
          <p:cNvPicPr>
            <a:picLocks noChangeAspect="1"/>
          </p:cNvPicPr>
          <p:nvPr/>
        </p:nvPicPr>
        <p:blipFill>
          <a:blip r:embed="rId2"/>
          <a:stretch>
            <a:fillRect/>
          </a:stretch>
        </p:blipFill>
        <p:spPr>
          <a:xfrm>
            <a:off x="3211830" y="3325722"/>
            <a:ext cx="2842907" cy="2683193"/>
          </a:xfrm>
          <a:prstGeom prst="rect">
            <a:avLst/>
          </a:prstGeom>
        </p:spPr>
      </p:pic>
    </p:spTree>
    <p:extLst>
      <p:ext uri="{BB962C8B-B14F-4D97-AF65-F5344CB8AC3E}">
        <p14:creationId xmlns:p14="http://schemas.microsoft.com/office/powerpoint/2010/main" val="23908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Then and now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004912"/>
              </p:ext>
            </p:extLst>
          </p:nvPr>
        </p:nvGraphicFramePr>
        <p:xfrm>
          <a:off x="421277" y="1825623"/>
          <a:ext cx="8435340" cy="4024154"/>
        </p:xfrm>
        <a:graphic>
          <a:graphicData uri="http://schemas.openxmlformats.org/drawingml/2006/table">
            <a:tbl>
              <a:tblPr firstRow="1" bandRow="1">
                <a:tableStyleId>{5C22544A-7EE6-4342-B048-85BDC9FD1C3A}</a:tableStyleId>
              </a:tblPr>
              <a:tblGrid>
                <a:gridCol w="4217670">
                  <a:extLst>
                    <a:ext uri="{9D8B030D-6E8A-4147-A177-3AD203B41FA5}">
                      <a16:colId xmlns:a16="http://schemas.microsoft.com/office/drawing/2014/main" xmlns="" val="435859473"/>
                    </a:ext>
                  </a:extLst>
                </a:gridCol>
                <a:gridCol w="4217670">
                  <a:extLst>
                    <a:ext uri="{9D8B030D-6E8A-4147-A177-3AD203B41FA5}">
                      <a16:colId xmlns:a16="http://schemas.microsoft.com/office/drawing/2014/main" xmlns="" val="2665016397"/>
                    </a:ext>
                  </a:extLst>
                </a:gridCol>
              </a:tblGrid>
              <a:tr h="823754">
                <a:tc>
                  <a:txBody>
                    <a:bodyPr/>
                    <a:lstStyle/>
                    <a:p>
                      <a:r>
                        <a:rPr lang="en-GB" sz="3200" dirty="0" smtClean="0"/>
                        <a:t>Then</a:t>
                      </a:r>
                      <a:endParaRPr lang="en-GB" sz="3200" dirty="0"/>
                    </a:p>
                  </a:txBody>
                  <a:tcPr marL="68580" marR="68580"/>
                </a:tc>
                <a:tc>
                  <a:txBody>
                    <a:bodyPr/>
                    <a:lstStyle/>
                    <a:p>
                      <a:r>
                        <a:rPr lang="en-GB" sz="3200" dirty="0" smtClean="0"/>
                        <a:t>Now</a:t>
                      </a:r>
                      <a:endParaRPr lang="en-GB" sz="3200" dirty="0"/>
                    </a:p>
                  </a:txBody>
                  <a:tcPr marL="68580" marR="68580"/>
                </a:tc>
                <a:extLst>
                  <a:ext uri="{0D108BD9-81ED-4DB2-BD59-A6C34878D82A}">
                    <a16:rowId xmlns:a16="http://schemas.microsoft.com/office/drawing/2014/main" xmlns="" val="499630312"/>
                  </a:ext>
                </a:extLst>
              </a:tr>
              <a:tr h="823754">
                <a:tc>
                  <a:txBody>
                    <a:bodyPr/>
                    <a:lstStyle/>
                    <a:p>
                      <a:r>
                        <a:rPr lang="en-GB" sz="3200" dirty="0" smtClean="0"/>
                        <a:t>Mental mathematics- 20 marks</a:t>
                      </a:r>
                      <a:endParaRPr lang="en-GB" sz="3200" dirty="0"/>
                    </a:p>
                  </a:txBody>
                  <a:tcPr marL="68580" marR="68580"/>
                </a:tc>
                <a:tc>
                  <a:txBody>
                    <a:bodyPr/>
                    <a:lstStyle/>
                    <a:p>
                      <a:r>
                        <a:rPr lang="en-GB" sz="3200" dirty="0" smtClean="0"/>
                        <a:t>Arithmetic- 40 marks</a:t>
                      </a:r>
                      <a:endParaRPr lang="en-GB" sz="3200" dirty="0"/>
                    </a:p>
                  </a:txBody>
                  <a:tcPr marL="68580" marR="68580"/>
                </a:tc>
                <a:extLst>
                  <a:ext uri="{0D108BD9-81ED-4DB2-BD59-A6C34878D82A}">
                    <a16:rowId xmlns:a16="http://schemas.microsoft.com/office/drawing/2014/main" xmlns="" val="3799420242"/>
                  </a:ext>
                </a:extLst>
              </a:tr>
              <a:tr h="823754">
                <a:tc>
                  <a:txBody>
                    <a:bodyPr/>
                    <a:lstStyle/>
                    <a:p>
                      <a:r>
                        <a:rPr lang="en-GB" sz="3200" dirty="0" smtClean="0"/>
                        <a:t>Non calculator</a:t>
                      </a:r>
                      <a:r>
                        <a:rPr lang="en-GB" sz="3200" baseline="0" dirty="0" smtClean="0"/>
                        <a:t> paper - 40 marks</a:t>
                      </a:r>
                      <a:endParaRPr lang="en-GB" sz="3200" dirty="0"/>
                    </a:p>
                  </a:txBody>
                  <a:tcPr marL="68580" marR="68580"/>
                </a:tc>
                <a:tc>
                  <a:txBody>
                    <a:bodyPr/>
                    <a:lstStyle/>
                    <a:p>
                      <a:r>
                        <a:rPr lang="en-GB" sz="3200" dirty="0" smtClean="0"/>
                        <a:t>Reasoning paper- 35 marks</a:t>
                      </a:r>
                      <a:endParaRPr lang="en-GB" sz="3200" dirty="0"/>
                    </a:p>
                  </a:txBody>
                  <a:tcPr marL="68580" marR="68580"/>
                </a:tc>
                <a:extLst>
                  <a:ext uri="{0D108BD9-81ED-4DB2-BD59-A6C34878D82A}">
                    <a16:rowId xmlns:a16="http://schemas.microsoft.com/office/drawing/2014/main" xmlns="" val="329001007"/>
                  </a:ext>
                </a:extLst>
              </a:tr>
              <a:tr h="823754">
                <a:tc>
                  <a:txBody>
                    <a:bodyPr/>
                    <a:lstStyle/>
                    <a:p>
                      <a:r>
                        <a:rPr lang="en-GB" sz="3200" dirty="0" smtClean="0"/>
                        <a:t>Calculator paper – 40 marks</a:t>
                      </a:r>
                      <a:endParaRPr lang="en-GB" sz="3200" dirty="0"/>
                    </a:p>
                  </a:txBody>
                  <a:tcPr marL="68580" marR="68580"/>
                </a:tc>
                <a:tc>
                  <a:txBody>
                    <a:bodyPr/>
                    <a:lstStyle/>
                    <a:p>
                      <a:r>
                        <a:rPr lang="en-GB" sz="3200" dirty="0" smtClean="0"/>
                        <a:t>Reasoning paper 2-</a:t>
                      </a:r>
                      <a:r>
                        <a:rPr lang="en-GB" sz="3200" baseline="0" dirty="0" smtClean="0"/>
                        <a:t> 35 marks</a:t>
                      </a:r>
                      <a:endParaRPr lang="en-GB" sz="3200" dirty="0"/>
                    </a:p>
                  </a:txBody>
                  <a:tcPr marL="68580" marR="68580"/>
                </a:tc>
                <a:extLst>
                  <a:ext uri="{0D108BD9-81ED-4DB2-BD59-A6C34878D82A}">
                    <a16:rowId xmlns:a16="http://schemas.microsoft.com/office/drawing/2014/main" xmlns="" val="4140545885"/>
                  </a:ext>
                </a:extLst>
              </a:tr>
            </a:tbl>
          </a:graphicData>
        </a:graphic>
      </p:graphicFrame>
    </p:spTree>
    <p:extLst>
      <p:ext uri="{BB962C8B-B14F-4D97-AF65-F5344CB8AC3E}">
        <p14:creationId xmlns:p14="http://schemas.microsoft.com/office/powerpoint/2010/main" val="2421114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Arithmetic paper- approximately 35 questions in 30 minutes.</a:t>
            </a:r>
            <a:endParaRPr lang="en-GB" dirty="0"/>
          </a:p>
        </p:txBody>
      </p:sp>
      <p:sp>
        <p:nvSpPr>
          <p:cNvPr id="3" name="Content Placeholder 2"/>
          <p:cNvSpPr>
            <a:spLocks noGrp="1"/>
          </p:cNvSpPr>
          <p:nvPr>
            <p:ph idx="1"/>
          </p:nvPr>
        </p:nvSpPr>
        <p:spPr/>
        <p:txBody>
          <a:bodyPr>
            <a:noAutofit/>
          </a:bodyPr>
          <a:lstStyle/>
          <a:p>
            <a:pPr>
              <a:buFont typeface="Wingdings" pitchFamily="2" charset="2"/>
              <a:buChar char="Ø"/>
            </a:pPr>
            <a:r>
              <a:rPr lang="en-GB" sz="2000" dirty="0" smtClean="0"/>
              <a:t>The arithmetic paper will have 35–40 questions, most of which will be worth one mark, requiring use of discrete arithmetic skills ranging from basic addition and subtraction to calculations with fractions. </a:t>
            </a:r>
          </a:p>
          <a:p>
            <a:pPr>
              <a:buFont typeface="Wingdings" pitchFamily="2" charset="2"/>
              <a:buChar char="Ø"/>
            </a:pPr>
            <a:r>
              <a:rPr lang="en-GB" sz="2000" dirty="0" smtClean="0"/>
              <a:t>The questions are all in the form of calculations – there are no words. </a:t>
            </a:r>
          </a:p>
          <a:p>
            <a:pPr>
              <a:buFont typeface="Wingdings" pitchFamily="2" charset="2"/>
              <a:buChar char="Ø"/>
            </a:pPr>
            <a:r>
              <a:rPr lang="en-GB" sz="2000" dirty="0" smtClean="0"/>
              <a:t>At 40 marks, this paper will make up just over one-third of the total available marks, further emphasising the focus on number and calculations in the new curriculum. </a:t>
            </a:r>
          </a:p>
          <a:p>
            <a:pPr>
              <a:buFont typeface="Wingdings" pitchFamily="2" charset="2"/>
              <a:buChar char="Ø"/>
            </a:pPr>
            <a:r>
              <a:rPr lang="en-GB" sz="2000" dirty="0" smtClean="0"/>
              <a:t>Importantly, for multiplication and division questions involving larger numbers, two marks are available. However, only the standard methods of long multiplication and division will be worthy of any credit if the final answer is incorrect; other methods will be ignored. </a:t>
            </a:r>
          </a:p>
          <a:p>
            <a:pPr>
              <a:buFont typeface="Wingdings" pitchFamily="2" charset="2"/>
              <a:buChar char="Ø"/>
            </a:pPr>
            <a:r>
              <a:rPr lang="en-GB" sz="2000" dirty="0" smtClean="0"/>
              <a:t>Time is critical in this paper, with 30 minutes to answer the questions; less than one minute per mark.</a:t>
            </a:r>
            <a:endParaRPr lang="en-GB" sz="2000" dirty="0"/>
          </a:p>
        </p:txBody>
      </p:sp>
    </p:spTree>
    <p:extLst>
      <p:ext uri="{BB962C8B-B14F-4D97-AF65-F5344CB8AC3E}">
        <p14:creationId xmlns:p14="http://schemas.microsoft.com/office/powerpoint/2010/main" val="2536906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doing?</a:t>
            </a:r>
            <a:endParaRPr lang="en-GB" dirty="0"/>
          </a:p>
        </p:txBody>
      </p:sp>
      <p:sp>
        <p:nvSpPr>
          <p:cNvPr id="3" name="Content Placeholder 2"/>
          <p:cNvSpPr>
            <a:spLocks noGrp="1"/>
          </p:cNvSpPr>
          <p:nvPr>
            <p:ph idx="1"/>
          </p:nvPr>
        </p:nvSpPr>
        <p:spPr>
          <a:xfrm>
            <a:off x="628650" y="1825624"/>
            <a:ext cx="7886700" cy="4627711"/>
          </a:xfrm>
        </p:spPr>
        <p:txBody>
          <a:bodyPr>
            <a:normAutofit fontScale="32500" lnSpcReduction="20000"/>
          </a:bodyPr>
          <a:lstStyle/>
          <a:p>
            <a:pPr>
              <a:buFont typeface="Wingdings" pitchFamily="2" charset="2"/>
              <a:buChar char="Ø"/>
            </a:pPr>
            <a:r>
              <a:rPr lang="en-GB" sz="9800" dirty="0" smtClean="0"/>
              <a:t>Fortnightly practice papers</a:t>
            </a:r>
            <a:endParaRPr lang="en-GB" sz="9800" dirty="0"/>
          </a:p>
          <a:p>
            <a:pPr>
              <a:buFont typeface="Wingdings" pitchFamily="2" charset="2"/>
              <a:buChar char="Ø"/>
            </a:pPr>
            <a:r>
              <a:rPr lang="en-GB" sz="9800" dirty="0" smtClean="0"/>
              <a:t>One </a:t>
            </a:r>
            <a:r>
              <a:rPr lang="en-GB" sz="9800" dirty="0"/>
              <a:t>p</a:t>
            </a:r>
            <a:r>
              <a:rPr lang="en-GB" sz="9800" dirty="0" smtClean="0"/>
              <a:t>ure arithmetic lesson each week</a:t>
            </a:r>
            <a:endParaRPr lang="en-GB" sz="9800" dirty="0"/>
          </a:p>
          <a:p>
            <a:pPr>
              <a:buFont typeface="Wingdings" pitchFamily="2" charset="2"/>
              <a:buChar char="Ø"/>
            </a:pPr>
            <a:r>
              <a:rPr lang="en-GB" sz="9800" dirty="0" smtClean="0"/>
              <a:t>Regular tables practice</a:t>
            </a:r>
            <a:endParaRPr lang="en-GB" sz="9800" dirty="0"/>
          </a:p>
          <a:p>
            <a:pPr>
              <a:buFont typeface="Wingdings" pitchFamily="2" charset="2"/>
              <a:buChar char="Ø"/>
            </a:pPr>
            <a:r>
              <a:rPr lang="en-GB" sz="9800" dirty="0" smtClean="0"/>
              <a:t>Daily Magic Maths Meetings</a:t>
            </a:r>
            <a:endParaRPr lang="en-GB" sz="9800" dirty="0"/>
          </a:p>
          <a:p>
            <a:pPr>
              <a:buFont typeface="Wingdings" pitchFamily="2" charset="2"/>
              <a:buChar char="Ø"/>
            </a:pPr>
            <a:r>
              <a:rPr lang="en-GB" sz="9800" dirty="0" smtClean="0"/>
              <a:t>Providing intervention where need is identified for both support and extension</a:t>
            </a:r>
            <a:endParaRPr lang="en-GB" sz="9800" dirty="0"/>
          </a:p>
          <a:p>
            <a:pPr>
              <a:buFont typeface="Wingdings" pitchFamily="2" charset="2"/>
              <a:buChar char="Ø"/>
            </a:pPr>
            <a:r>
              <a:rPr lang="en-GB" sz="9800" dirty="0" smtClean="0"/>
              <a:t>Continuing to teach mental maths- some of the skills are very useful and highly transferable! </a:t>
            </a:r>
          </a:p>
          <a:p>
            <a:endParaRPr lang="en-GB" dirty="0" smtClean="0"/>
          </a:p>
          <a:p>
            <a:endParaRPr lang="en-GB" dirty="0"/>
          </a:p>
        </p:txBody>
      </p:sp>
    </p:spTree>
    <p:extLst>
      <p:ext uri="{BB962C8B-B14F-4D97-AF65-F5344CB8AC3E}">
        <p14:creationId xmlns:p14="http://schemas.microsoft.com/office/powerpoint/2010/main" val="54619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Reasoning papers- 40 minutes each</a:t>
            </a:r>
            <a:r>
              <a:rPr lang="en-GB" dirty="0"/>
              <a:t> </a:t>
            </a:r>
            <a:r>
              <a:rPr lang="en-GB" dirty="0" smtClean="0"/>
              <a:t>and worth 35 marks	</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GB" dirty="0" smtClean="0"/>
              <a:t>Very similar to old SATS papers</a:t>
            </a:r>
          </a:p>
          <a:p>
            <a:pPr>
              <a:buFont typeface="Wingdings" pitchFamily="2" charset="2"/>
              <a:buChar char="Ø"/>
            </a:pPr>
            <a:r>
              <a:rPr lang="en-GB" dirty="0" smtClean="0"/>
              <a:t>Start simply (Year 3 level) and work up to much more demanding questions (old level 6)</a:t>
            </a:r>
          </a:p>
          <a:p>
            <a:pPr>
              <a:buFont typeface="Wingdings" pitchFamily="2" charset="2"/>
              <a:buChar char="Ø"/>
            </a:pPr>
            <a:r>
              <a:rPr lang="en-GB" dirty="0"/>
              <a:t>At Key Stage 2 there is no significant difference between Papers 2 and 3 in terms of either content or demand</a:t>
            </a:r>
            <a:endParaRPr lang="en-GB" dirty="0" smtClean="0"/>
          </a:p>
          <a:p>
            <a:pPr>
              <a:buFont typeface="Wingdings" pitchFamily="2" charset="2"/>
              <a:buChar char="Ø"/>
            </a:pPr>
            <a:r>
              <a:rPr lang="en-GB" dirty="0" smtClean="0"/>
              <a:t>Very unlikely that anyone will get 100% on either paper due to format</a:t>
            </a:r>
            <a:endParaRPr lang="en-GB" dirty="0"/>
          </a:p>
          <a:p>
            <a:pPr>
              <a:buFont typeface="Wingdings" pitchFamily="2" charset="2"/>
              <a:buChar char="Ø"/>
            </a:pPr>
            <a:r>
              <a:rPr lang="en-GB" dirty="0" smtClean="0"/>
              <a:t>No level 6 paper</a:t>
            </a:r>
            <a:endParaRPr lang="en-GB" dirty="0"/>
          </a:p>
          <a:p>
            <a:pPr>
              <a:buFont typeface="Wingdings" pitchFamily="2" charset="2"/>
              <a:buChar char="Ø"/>
            </a:pPr>
            <a:r>
              <a:rPr lang="en-GB" dirty="0" smtClean="0"/>
              <a:t>Accessible to all </a:t>
            </a:r>
          </a:p>
          <a:p>
            <a:pPr marL="0" indent="0">
              <a:buNone/>
            </a:pPr>
            <a:endParaRPr lang="en-GB" dirty="0"/>
          </a:p>
        </p:txBody>
      </p:sp>
    </p:spTree>
    <p:extLst>
      <p:ext uri="{BB962C8B-B14F-4D97-AF65-F5344CB8AC3E}">
        <p14:creationId xmlns:p14="http://schemas.microsoft.com/office/powerpoint/2010/main" val="3761382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2316</Words>
  <Application>Microsoft Office PowerPoint</Application>
  <PresentationFormat>On-screen Show (4:3)</PresentationFormat>
  <Paragraphs>196</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End of KS2 National Curriculum Assessments</vt:lpstr>
      <vt:lpstr>End of KS2 National Curriculum Assessments</vt:lpstr>
      <vt:lpstr>What are the changes and why have they changed?</vt:lpstr>
      <vt:lpstr>Explanation of the scaled score</vt:lpstr>
      <vt:lpstr>Mathematics </vt:lpstr>
      <vt:lpstr>Then and now </vt:lpstr>
      <vt:lpstr>Arithmetic paper- approximately 35 questions in 30 minutes.</vt:lpstr>
      <vt:lpstr>What are we doing?</vt:lpstr>
      <vt:lpstr>Reasoning papers- 40 minutes each and worth 35 marks </vt:lpstr>
      <vt:lpstr>Other changes </vt:lpstr>
      <vt:lpstr>What are we doing?  </vt:lpstr>
      <vt:lpstr>What can you do to support at home? </vt:lpstr>
      <vt:lpstr>Reading </vt:lpstr>
      <vt:lpstr>PowerPoint Presentation</vt:lpstr>
      <vt:lpstr>PowerPoint Presentation</vt:lpstr>
      <vt:lpstr>PowerPoint Presentation</vt:lpstr>
      <vt:lpstr>What are we doing?</vt:lpstr>
      <vt:lpstr>What can you do to support at home?</vt:lpstr>
      <vt:lpstr>GPS (Grammar, Punctuation and Spelling)</vt:lpstr>
      <vt:lpstr>GPS (Grammar, Punctuation and Spelling</vt:lpstr>
      <vt:lpstr>PowerPoint Presentation</vt:lpstr>
      <vt:lpstr>PowerPoint Presentation</vt:lpstr>
      <vt:lpstr>What are we doing?</vt:lpstr>
      <vt:lpstr>What can you do to support at home?</vt:lpstr>
      <vt:lpstr>Writing</vt:lpstr>
      <vt:lpstr>PowerPoint Presentation</vt:lpstr>
      <vt:lpstr>Format for the week beginning 9th May</vt:lpstr>
      <vt:lpstr>Timetable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Wilson</dc:creator>
  <cp:lastModifiedBy>pa</cp:lastModifiedBy>
  <cp:revision>31</cp:revision>
  <dcterms:created xsi:type="dcterms:W3CDTF">2016-01-11T18:59:48Z</dcterms:created>
  <dcterms:modified xsi:type="dcterms:W3CDTF">2016-02-05T12:29:18Z</dcterms:modified>
</cp:coreProperties>
</file>