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0131bdb7d6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 name="Google Shape;58;g30131bdb7d6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508000" y="457200"/>
            <a:ext cx="6447600" cy="990600"/>
          </a:xfrm>
          <a:prstGeom prst="rect">
            <a:avLst/>
          </a:prstGeom>
          <a:noFill/>
          <a:ln>
            <a:noFill/>
          </a:ln>
        </p:spPr>
        <p:txBody>
          <a:bodyPr anchorCtr="0" anchor="t" bIns="34275" lIns="68575" spcFirstLastPara="1" rIns="68575" wrap="square" tIns="34275">
            <a:normAutofit/>
          </a:bodyPr>
          <a:lstStyle>
            <a:lvl1pPr lvl="0" rtl="0" algn="l">
              <a:lnSpc>
                <a:spcPct val="100000"/>
              </a:lnSpc>
              <a:spcBef>
                <a:spcPts val="0"/>
              </a:spcBef>
              <a:spcAft>
                <a:spcPts val="0"/>
              </a:spcAft>
              <a:buClr>
                <a:schemeClr val="accent1"/>
              </a:buClr>
              <a:buSzPts val="1400"/>
              <a:buNone/>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52" name="Google Shape;52;p13"/>
          <p:cNvSpPr txBox="1"/>
          <p:nvPr>
            <p:ph idx="1" type="body"/>
          </p:nvPr>
        </p:nvSpPr>
        <p:spPr>
          <a:xfrm>
            <a:off x="508000" y="1620442"/>
            <a:ext cx="6447600" cy="2910600"/>
          </a:xfrm>
          <a:prstGeom prst="rect">
            <a:avLst/>
          </a:prstGeom>
          <a:noFill/>
          <a:ln>
            <a:noFill/>
          </a:ln>
        </p:spPr>
        <p:txBody>
          <a:bodyPr anchorCtr="0" anchor="t" bIns="34275" lIns="68575" spcFirstLastPara="1" rIns="68575" wrap="square" tIns="34275">
            <a:normAutofit/>
          </a:bodyPr>
          <a:lstStyle>
            <a:lvl1pPr indent="-298450" lvl="0" marL="457200" rtl="0" algn="l">
              <a:lnSpc>
                <a:spcPct val="100000"/>
              </a:lnSpc>
              <a:spcBef>
                <a:spcPts val="800"/>
              </a:spcBef>
              <a:spcAft>
                <a:spcPts val="0"/>
              </a:spcAft>
              <a:buSzPts val="1100"/>
              <a:buChar char="►"/>
              <a:defRPr/>
            </a:lvl1pPr>
            <a:lvl2pPr indent="-298450" lvl="1" marL="914400" rtl="0" algn="l">
              <a:lnSpc>
                <a:spcPct val="100000"/>
              </a:lnSpc>
              <a:spcBef>
                <a:spcPts val="800"/>
              </a:spcBef>
              <a:spcAft>
                <a:spcPts val="0"/>
              </a:spcAft>
              <a:buSzPts val="1100"/>
              <a:buChar char="►"/>
              <a:defRPr/>
            </a:lvl2pPr>
            <a:lvl3pPr indent="-298450" lvl="2" marL="1371600" rtl="0" algn="l">
              <a:lnSpc>
                <a:spcPct val="100000"/>
              </a:lnSpc>
              <a:spcBef>
                <a:spcPts val="800"/>
              </a:spcBef>
              <a:spcAft>
                <a:spcPts val="0"/>
              </a:spcAft>
              <a:buSzPts val="1100"/>
              <a:buChar char="►"/>
              <a:defRPr/>
            </a:lvl3pPr>
            <a:lvl4pPr indent="-298450" lvl="3" marL="1828800" rtl="0" algn="l">
              <a:lnSpc>
                <a:spcPct val="100000"/>
              </a:lnSpc>
              <a:spcBef>
                <a:spcPts val="800"/>
              </a:spcBef>
              <a:spcAft>
                <a:spcPts val="0"/>
              </a:spcAft>
              <a:buSzPts val="1100"/>
              <a:buChar char="►"/>
              <a:defRPr/>
            </a:lvl4pPr>
            <a:lvl5pPr indent="-298450" lvl="4" marL="2286000" rtl="0" algn="l">
              <a:lnSpc>
                <a:spcPct val="100000"/>
              </a:lnSpc>
              <a:spcBef>
                <a:spcPts val="800"/>
              </a:spcBef>
              <a:spcAft>
                <a:spcPts val="0"/>
              </a:spcAft>
              <a:buSzPts val="1100"/>
              <a:buChar char="►"/>
              <a:defRPr/>
            </a:lvl5pPr>
            <a:lvl6pPr indent="-298450" lvl="5" marL="2743200" rtl="0" algn="l">
              <a:lnSpc>
                <a:spcPct val="100000"/>
              </a:lnSpc>
              <a:spcBef>
                <a:spcPts val="800"/>
              </a:spcBef>
              <a:spcAft>
                <a:spcPts val="0"/>
              </a:spcAft>
              <a:buSzPts val="1100"/>
              <a:buChar char="►"/>
              <a:defRPr/>
            </a:lvl6pPr>
            <a:lvl7pPr indent="-298450" lvl="6" marL="3200400" rtl="0" algn="l">
              <a:lnSpc>
                <a:spcPct val="100000"/>
              </a:lnSpc>
              <a:spcBef>
                <a:spcPts val="800"/>
              </a:spcBef>
              <a:spcAft>
                <a:spcPts val="0"/>
              </a:spcAft>
              <a:buSzPts val="1100"/>
              <a:buChar char="►"/>
              <a:defRPr/>
            </a:lvl7pPr>
            <a:lvl8pPr indent="-298450" lvl="7" marL="3657600" rtl="0" algn="l">
              <a:lnSpc>
                <a:spcPct val="100000"/>
              </a:lnSpc>
              <a:spcBef>
                <a:spcPts val="800"/>
              </a:spcBef>
              <a:spcAft>
                <a:spcPts val="0"/>
              </a:spcAft>
              <a:buSzPts val="1100"/>
              <a:buChar char="►"/>
              <a:defRPr/>
            </a:lvl8pPr>
            <a:lvl9pPr indent="-298450" lvl="8" marL="4114800" rtl="0" algn="l">
              <a:lnSpc>
                <a:spcPct val="100000"/>
              </a:lnSpc>
              <a:spcBef>
                <a:spcPts val="800"/>
              </a:spcBef>
              <a:spcAft>
                <a:spcPts val="0"/>
              </a:spcAft>
              <a:buSzPts val="1100"/>
              <a:buChar char="►"/>
              <a:defRPr/>
            </a:lvl9pPr>
          </a:lstStyle>
          <a:p/>
        </p:txBody>
      </p:sp>
      <p:sp>
        <p:nvSpPr>
          <p:cNvPr id="53" name="Google Shape;53;p13"/>
          <p:cNvSpPr txBox="1"/>
          <p:nvPr>
            <p:ph idx="10" type="dt"/>
          </p:nvPr>
        </p:nvSpPr>
        <p:spPr>
          <a:xfrm>
            <a:off x="5403850" y="4531022"/>
            <a:ext cx="684000" cy="273900"/>
          </a:xfrm>
          <a:prstGeom prst="rect">
            <a:avLst/>
          </a:prstGeom>
          <a:noFill/>
          <a:ln>
            <a:noFill/>
          </a:ln>
        </p:spPr>
        <p:txBody>
          <a:bodyPr anchorCtr="0" anchor="ctr" bIns="34275" lIns="68575" spcFirstLastPara="1" rIns="68575" wrap="square" tIns="34275">
            <a:noAutofit/>
          </a:bodyPr>
          <a:lstStyle>
            <a:lvl1pPr lvl="0" rtl="0" algn="r">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54" name="Google Shape;54;p13"/>
          <p:cNvSpPr txBox="1"/>
          <p:nvPr>
            <p:ph idx="11" type="ftr"/>
          </p:nvPr>
        </p:nvSpPr>
        <p:spPr>
          <a:xfrm>
            <a:off x="508001" y="4531022"/>
            <a:ext cx="4723200" cy="273900"/>
          </a:xfrm>
          <a:prstGeom prst="rect">
            <a:avLst/>
          </a:prstGeom>
          <a:noFill/>
          <a:ln>
            <a:noFill/>
          </a:ln>
        </p:spPr>
        <p:txBody>
          <a:bodyPr anchorCtr="0" anchor="ctr" bIns="34275" lIns="68575" spcFirstLastPara="1" rIns="68575" wrap="square" tIns="34275">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55" name="Google Shape;55;p13"/>
          <p:cNvSpPr txBox="1"/>
          <p:nvPr>
            <p:ph idx="12" type="sldNum"/>
          </p:nvPr>
        </p:nvSpPr>
        <p:spPr>
          <a:xfrm>
            <a:off x="6442997" y="4531022"/>
            <a:ext cx="5127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700"/>
              <a:buFont typeface="Arial"/>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descr="Super Hero Background Images – Browse 103,385 Stock Photos, Vectors, and  Video | Adobe Stock" id="60" name="Google Shape;60;p1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1" name="Google Shape;61;p14"/>
          <p:cNvSpPr txBox="1"/>
          <p:nvPr/>
        </p:nvSpPr>
        <p:spPr>
          <a:xfrm>
            <a:off x="3022503" y="2564850"/>
            <a:ext cx="3110700" cy="10236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 sz="3100">
                <a:latin typeface="Calibri"/>
                <a:ea typeface="Calibri"/>
                <a:cs typeface="Calibri"/>
                <a:sym typeface="Calibri"/>
              </a:rPr>
              <a:t>Year 1</a:t>
            </a:r>
            <a:br>
              <a:rPr lang="en" sz="3100">
                <a:latin typeface="Calibri"/>
                <a:ea typeface="Calibri"/>
                <a:cs typeface="Calibri"/>
                <a:sym typeface="Calibri"/>
              </a:rPr>
            </a:br>
            <a:r>
              <a:rPr i="0" lang="en" sz="3100" u="none" cap="none" strike="noStrike">
                <a:solidFill>
                  <a:srgbClr val="000000"/>
                </a:solidFill>
                <a:latin typeface="Calibri"/>
                <a:ea typeface="Calibri"/>
                <a:cs typeface="Calibri"/>
                <a:sym typeface="Calibri"/>
              </a:rPr>
              <a:t>Why am I super?</a:t>
            </a:r>
            <a:endParaRPr sz="900">
              <a:latin typeface="Calibri"/>
              <a:ea typeface="Calibri"/>
              <a:cs typeface="Calibri"/>
              <a:sym typeface="Calibri"/>
            </a:endParaRPr>
          </a:p>
        </p:txBody>
      </p:sp>
      <p:sp>
        <p:nvSpPr>
          <p:cNvPr id="62" name="Google Shape;62;p14"/>
          <p:cNvSpPr txBox="1"/>
          <p:nvPr/>
        </p:nvSpPr>
        <p:spPr>
          <a:xfrm>
            <a:off x="185107" y="2534090"/>
            <a:ext cx="2675400" cy="10851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scientists, we will be naming body parts and exploring our senses. We will be going on listening walks around the school, using our sense of touch to explore different textures and describing what  can see through magnifying glasses. </a:t>
            </a:r>
            <a:endParaRPr sz="1100">
              <a:solidFill>
                <a:srgbClr val="000000"/>
              </a:solidFill>
              <a:latin typeface="Calibri"/>
              <a:ea typeface="Calibri"/>
              <a:cs typeface="Calibri"/>
              <a:sym typeface="Calibri"/>
            </a:endParaRPr>
          </a:p>
        </p:txBody>
      </p:sp>
      <p:sp>
        <p:nvSpPr>
          <p:cNvPr id="63" name="Google Shape;63;p14"/>
          <p:cNvSpPr/>
          <p:nvPr/>
        </p:nvSpPr>
        <p:spPr>
          <a:xfrm>
            <a:off x="185107" y="1164011"/>
            <a:ext cx="2675400" cy="10389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athletes, we will be learning how to </a:t>
            </a:r>
            <a:r>
              <a:rPr lang="en" sz="1100">
                <a:latin typeface="Calibri"/>
                <a:ea typeface="Calibri"/>
                <a:cs typeface="Calibri"/>
                <a:sym typeface="Calibri"/>
              </a:rPr>
              <a:t>roll and dribble a ball accurately with our hands. We will also be focusing on the importance of dribbling into a space</a:t>
            </a:r>
            <a:r>
              <a:rPr lang="en" sz="1100">
                <a:solidFill>
                  <a:srgbClr val="000000"/>
                </a:solidFill>
                <a:latin typeface="Calibri"/>
                <a:ea typeface="Calibri"/>
                <a:cs typeface="Calibri"/>
                <a:sym typeface="Calibri"/>
              </a:rPr>
              <a:t>. When we are inside, we will be exploring balancing</a:t>
            </a:r>
            <a:r>
              <a:rPr lang="en" sz="1100">
                <a:latin typeface="Calibri"/>
                <a:ea typeface="Calibri"/>
                <a:cs typeface="Calibri"/>
                <a:sym typeface="Calibri"/>
              </a:rPr>
              <a:t>, rolling </a:t>
            </a:r>
            <a:r>
              <a:rPr lang="en" sz="1100">
                <a:solidFill>
                  <a:srgbClr val="000000"/>
                </a:solidFill>
                <a:latin typeface="Calibri"/>
                <a:ea typeface="Calibri"/>
                <a:cs typeface="Calibri"/>
                <a:sym typeface="Calibri"/>
              </a:rPr>
              <a:t>and linking movements together.</a:t>
            </a:r>
            <a:endParaRPr sz="1100"/>
          </a:p>
        </p:txBody>
      </p:sp>
      <p:sp>
        <p:nvSpPr>
          <p:cNvPr id="64" name="Google Shape;64;p14"/>
          <p:cNvSpPr/>
          <p:nvPr/>
        </p:nvSpPr>
        <p:spPr>
          <a:xfrm>
            <a:off x="185107" y="242855"/>
            <a:ext cx="2675400" cy="7155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historians, we will think about our day at school and place events in chronological order.  Children will be talking about their own lives and the people in their lives</a:t>
            </a:r>
            <a:r>
              <a:rPr lang="en" sz="900">
                <a:solidFill>
                  <a:srgbClr val="000000"/>
                </a:solidFill>
                <a:latin typeface="Calibri"/>
                <a:ea typeface="Calibri"/>
                <a:cs typeface="Calibri"/>
                <a:sym typeface="Calibri"/>
              </a:rPr>
              <a:t>. </a:t>
            </a:r>
            <a:endParaRPr sz="900">
              <a:solidFill>
                <a:srgbClr val="000000"/>
              </a:solidFill>
              <a:latin typeface="Calibri"/>
              <a:ea typeface="Calibri"/>
              <a:cs typeface="Calibri"/>
              <a:sym typeface="Calibri"/>
            </a:endParaRPr>
          </a:p>
        </p:txBody>
      </p:sp>
      <p:sp>
        <p:nvSpPr>
          <p:cNvPr id="65" name="Google Shape;65;p14"/>
          <p:cNvSpPr/>
          <p:nvPr/>
        </p:nvSpPr>
        <p:spPr>
          <a:xfrm>
            <a:off x="6258337" y="2259214"/>
            <a:ext cx="2715000" cy="8772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musicians, we will be using our voices expressively and creatively by singing songs and speaking chants and rhymes. We will be learning to find the pulse in a piece of music</a:t>
            </a:r>
            <a:r>
              <a:rPr lang="en" sz="1100">
                <a:latin typeface="Calibri"/>
                <a:ea typeface="Calibri"/>
                <a:cs typeface="Calibri"/>
                <a:sym typeface="Calibri"/>
              </a:rPr>
              <a:t>.</a:t>
            </a:r>
            <a:endParaRPr sz="1100"/>
          </a:p>
        </p:txBody>
      </p:sp>
      <p:sp>
        <p:nvSpPr>
          <p:cNvPr id="66" name="Google Shape;66;p14"/>
          <p:cNvSpPr/>
          <p:nvPr/>
        </p:nvSpPr>
        <p:spPr>
          <a:xfrm>
            <a:off x="185107" y="3943518"/>
            <a:ext cx="2715000" cy="7155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computer scientists, we will know how to safely access information online. We will use cameras and the iPads to take photos and then edit these using paint. </a:t>
            </a:r>
            <a:endParaRPr sz="1100"/>
          </a:p>
        </p:txBody>
      </p:sp>
      <p:sp>
        <p:nvSpPr>
          <p:cNvPr id="67" name="Google Shape;67;p14"/>
          <p:cNvSpPr/>
          <p:nvPr/>
        </p:nvSpPr>
        <p:spPr>
          <a:xfrm>
            <a:off x="6258330" y="344532"/>
            <a:ext cx="2715000" cy="8772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members of the school community, we will be learning how to stay healthy and safe in and outside of school. </a:t>
            </a:r>
            <a:endParaRPr sz="1100">
              <a:solidFill>
                <a:srgbClr val="000000"/>
              </a:solidFill>
              <a:latin typeface="Calibri"/>
              <a:ea typeface="Calibri"/>
              <a:cs typeface="Calibri"/>
              <a:sym typeface="Calibri"/>
            </a:endParaRPr>
          </a:p>
          <a:p>
            <a:pPr indent="0" lvl="0" marL="0" marR="0" rtl="0" algn="just">
              <a:spcBef>
                <a:spcPts val="0"/>
              </a:spcBef>
              <a:spcAft>
                <a:spcPts val="0"/>
              </a:spcAft>
              <a:buNone/>
            </a:pPr>
            <a:r>
              <a:rPr lang="en" sz="1100">
                <a:latin typeface="Calibri"/>
                <a:ea typeface="Calibri"/>
                <a:cs typeface="Calibri"/>
                <a:sym typeface="Calibri"/>
              </a:rPr>
              <a:t>We will be thinking about our families and how special they are to us.</a:t>
            </a:r>
            <a:endParaRPr sz="1100">
              <a:latin typeface="Calibri"/>
              <a:ea typeface="Calibri"/>
              <a:cs typeface="Calibri"/>
              <a:sym typeface="Calibri"/>
            </a:endParaRPr>
          </a:p>
        </p:txBody>
      </p:sp>
      <p:sp>
        <p:nvSpPr>
          <p:cNvPr id="68" name="Google Shape;68;p14"/>
          <p:cNvSpPr/>
          <p:nvPr/>
        </p:nvSpPr>
        <p:spPr>
          <a:xfrm>
            <a:off x="6248942" y="3285373"/>
            <a:ext cx="2675400" cy="17082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rPr b="1" lang="en" sz="1200" u="sng">
                <a:solidFill>
                  <a:srgbClr val="000000"/>
                </a:solidFill>
                <a:latin typeface="Calibri"/>
                <a:ea typeface="Calibri"/>
                <a:cs typeface="Calibri"/>
                <a:sym typeface="Calibri"/>
              </a:rPr>
              <a:t>Key texts and complimentary reading:</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Super Duper You -by Sophie Henn </a:t>
            </a:r>
            <a:endParaRPr sz="1100"/>
          </a:p>
          <a:p>
            <a:pPr indent="0" lvl="0" marL="0" marR="0" rtl="0" algn="just">
              <a:spcBef>
                <a:spcPts val="0"/>
              </a:spcBef>
              <a:spcAft>
                <a:spcPts val="0"/>
              </a:spcAft>
              <a:buNone/>
            </a:pPr>
            <a:r>
              <a:rPr lang="en" sz="1100">
                <a:solidFill>
                  <a:srgbClr val="000000"/>
                </a:solidFill>
                <a:latin typeface="Calibri"/>
                <a:ea typeface="Calibri"/>
                <a:cs typeface="Calibri"/>
                <a:sym typeface="Calibri"/>
              </a:rPr>
              <a:t>What makes me a me?- Ben Faulks </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Wonderful You- Eric Carle </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Juniper Jupiter - Lizzy Stewart</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Superworm  Julia Donaldson</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Incredible you – Rhys Brisenden</a:t>
            </a:r>
            <a:endParaRPr sz="1100">
              <a:solidFill>
                <a:srgbClr val="000000"/>
              </a:solidFill>
              <a:latin typeface="Calibri"/>
              <a:ea typeface="Calibri"/>
              <a:cs typeface="Calibri"/>
              <a:sym typeface="Calibri"/>
            </a:endParaRPr>
          </a:p>
          <a:p>
            <a:pPr indent="0" lvl="0" marL="0" marR="0" rtl="0" algn="l">
              <a:spcBef>
                <a:spcPts val="0"/>
              </a:spcBef>
              <a:spcAft>
                <a:spcPts val="0"/>
              </a:spcAft>
              <a:buNone/>
            </a:pPr>
            <a:r>
              <a:rPr lang="en" sz="1100">
                <a:solidFill>
                  <a:srgbClr val="000000"/>
                </a:solidFill>
                <a:latin typeface="Calibri"/>
                <a:ea typeface="Calibri"/>
                <a:cs typeface="Calibri"/>
                <a:sym typeface="Calibri"/>
              </a:rPr>
              <a:t>Superkid – Claire Freedman</a:t>
            </a:r>
            <a:endParaRPr sz="1100"/>
          </a:p>
          <a:p>
            <a:pPr indent="0" lvl="0" marL="0" marR="0" rtl="0" algn="l">
              <a:spcBef>
                <a:spcPts val="0"/>
              </a:spcBef>
              <a:spcAft>
                <a:spcPts val="0"/>
              </a:spcAft>
              <a:buNone/>
            </a:pPr>
            <a:r>
              <a:rPr lang="en" sz="1100">
                <a:solidFill>
                  <a:srgbClr val="000000"/>
                </a:solidFill>
                <a:latin typeface="Calibri"/>
                <a:ea typeface="Calibri"/>
                <a:cs typeface="Calibri"/>
                <a:sym typeface="Calibri"/>
              </a:rPr>
              <a:t>Superheroes Don't Get Scared... Or Do They? - Kate Thompson</a:t>
            </a:r>
            <a:endParaRPr sz="800">
              <a:solidFill>
                <a:srgbClr val="000000"/>
              </a:solidFill>
              <a:latin typeface="Calibri"/>
              <a:ea typeface="Calibri"/>
              <a:cs typeface="Calibri"/>
              <a:sym typeface="Calibri"/>
            </a:endParaRPr>
          </a:p>
        </p:txBody>
      </p:sp>
      <p:sp>
        <p:nvSpPr>
          <p:cNvPr id="69" name="Google Shape;69;p14"/>
          <p:cNvSpPr txBox="1"/>
          <p:nvPr/>
        </p:nvSpPr>
        <p:spPr>
          <a:xfrm>
            <a:off x="6258337" y="1367282"/>
            <a:ext cx="2715000" cy="7464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sp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designers, we will be learning how to use the skills of cutting, peeling and grating safely and to create a delicious sandwich for our picnic.</a:t>
            </a:r>
            <a:endParaRPr sz="1100"/>
          </a:p>
        </p:txBody>
      </p:sp>
      <p:pic>
        <p:nvPicPr>
          <p:cNvPr descr="Superhero Silhouette Teaching Resources | Teachers Pay Teachers" id="70" name="Google Shape;70;p14"/>
          <p:cNvPicPr preferRelativeResize="0"/>
          <p:nvPr/>
        </p:nvPicPr>
        <p:blipFill rotWithShape="1">
          <a:blip r:embed="rId4">
            <a:alphaModFix/>
          </a:blip>
          <a:srcRect b="17614" l="0" r="29563" t="0"/>
          <a:stretch/>
        </p:blipFill>
        <p:spPr>
          <a:xfrm>
            <a:off x="3907012" y="3611503"/>
            <a:ext cx="1413686" cy="1379550"/>
          </a:xfrm>
          <a:prstGeom prst="rect">
            <a:avLst/>
          </a:prstGeom>
          <a:noFill/>
          <a:ln cap="flat" cmpd="sng" w="19050">
            <a:solidFill>
              <a:srgbClr val="000000"/>
            </a:solidFill>
            <a:prstDash val="solid"/>
            <a:round/>
            <a:headEnd len="sm" w="sm" type="none"/>
            <a:tailEnd len="sm" w="sm" type="none"/>
          </a:ln>
        </p:spPr>
      </p:pic>
      <p:sp>
        <p:nvSpPr>
          <p:cNvPr id="71" name="Google Shape;71;p14"/>
          <p:cNvSpPr/>
          <p:nvPr/>
        </p:nvSpPr>
        <p:spPr>
          <a:xfrm>
            <a:off x="3214450" y="223248"/>
            <a:ext cx="2715000" cy="12342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readers and writers, we will </a:t>
            </a:r>
            <a:r>
              <a:rPr lang="en" sz="1100">
                <a:latin typeface="Calibri"/>
                <a:ea typeface="Calibri"/>
                <a:cs typeface="Calibri"/>
                <a:sym typeface="Calibri"/>
              </a:rPr>
              <a:t>be going on exciting adventures during our Drawing Club sessions. We will be exploring characters and settings and using our imagination to take us to new places! We will be using descriptive language, punctuation and extended sentences! </a:t>
            </a:r>
            <a:endParaRPr sz="1100">
              <a:solidFill>
                <a:srgbClr val="000000"/>
              </a:solidFill>
              <a:latin typeface="Calibri"/>
              <a:ea typeface="Calibri"/>
              <a:cs typeface="Calibri"/>
              <a:sym typeface="Calibri"/>
            </a:endParaRPr>
          </a:p>
        </p:txBody>
      </p:sp>
      <p:sp>
        <p:nvSpPr>
          <p:cNvPr id="72" name="Google Shape;72;p14"/>
          <p:cNvSpPr/>
          <p:nvPr/>
        </p:nvSpPr>
        <p:spPr>
          <a:xfrm>
            <a:off x="3220357" y="1535549"/>
            <a:ext cx="2715000" cy="1038900"/>
          </a:xfrm>
          <a:prstGeom prst="rect">
            <a:avLst/>
          </a:prstGeom>
          <a:noFill/>
          <a:ln cap="flat" cmpd="sng" w="28575">
            <a:solidFill>
              <a:srgbClr val="000000"/>
            </a:solidFill>
            <a:prstDash val="solid"/>
            <a:round/>
            <a:headEnd len="sm" w="sm" type="none"/>
            <a:tailEnd len="sm" w="sm" type="none"/>
          </a:ln>
        </p:spPr>
        <p:txBody>
          <a:bodyPr anchorCtr="0" anchor="t" bIns="34275" lIns="68575" spcFirstLastPara="1" rIns="68575" wrap="square" tIns="34275">
            <a:noAutofit/>
          </a:bodyPr>
          <a:lstStyle/>
          <a:p>
            <a:pPr indent="0" lvl="0" marL="0" marR="0" rtl="0" algn="just">
              <a:spcBef>
                <a:spcPts val="0"/>
              </a:spcBef>
              <a:spcAft>
                <a:spcPts val="0"/>
              </a:spcAft>
              <a:buNone/>
            </a:pPr>
            <a:r>
              <a:rPr lang="en" sz="1100">
                <a:solidFill>
                  <a:srgbClr val="000000"/>
                </a:solidFill>
                <a:latin typeface="Calibri"/>
                <a:ea typeface="Calibri"/>
                <a:cs typeface="Calibri"/>
                <a:sym typeface="Calibri"/>
              </a:rPr>
              <a:t>As mathematicians, we will be comparing numbers up to 10. We will be exploring capacity, weight, length and height. We will be starting to use the part, part whole model to show how numbers can be split into parts. </a:t>
            </a:r>
            <a:endParaRPr sz="11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sz="110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