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797675" cy="9926625"/>
  <p:embeddedFontLst>
    <p:embeddedFont>
      <p:font typeface="Quicksand"/>
      <p:regular r:id="rId34"/>
      <p:bold r:id="rId35"/>
    </p:embeddedFont>
    <p:embeddedFont>
      <p:font typeface="Quicksand SemiBo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8" roundtripDataSignature="AMtx7mjfSd5DmdRUoCq5/4XNDrYzgVgo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Quicksand-bold.fntdata"/><Relationship Id="rId12" Type="http://schemas.openxmlformats.org/officeDocument/2006/relationships/slide" Target="slides/slide7.xml"/><Relationship Id="rId34" Type="http://schemas.openxmlformats.org/officeDocument/2006/relationships/font" Target="fonts/Quicksand-regular.fntdata"/><Relationship Id="rId15" Type="http://schemas.openxmlformats.org/officeDocument/2006/relationships/slide" Target="slides/slide10.xml"/><Relationship Id="rId37" Type="http://schemas.openxmlformats.org/officeDocument/2006/relationships/font" Target="fonts/QuicksandSemiBold-bold.fntdata"/><Relationship Id="rId14" Type="http://schemas.openxmlformats.org/officeDocument/2006/relationships/slide" Target="slides/slide9.xml"/><Relationship Id="rId36" Type="http://schemas.openxmlformats.org/officeDocument/2006/relationships/font" Target="fonts/QuicksandSemiBold-regular.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1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Clr>
                <a:schemeClr val="dk1"/>
              </a:buClr>
              <a:buSzPts val="1100"/>
              <a:buChar char="•"/>
            </a:pPr>
            <a:r>
              <a:rPr lang="en">
                <a:solidFill>
                  <a:schemeClr val="dk1"/>
                </a:solidFill>
              </a:rPr>
              <a:t>Some questions will be repeated across different checks, but no more than 30% of questions will be repeated in any two checks. This means that if the check gets interrupted and children need to re-start it, they will only have a minimal advantage.</a:t>
            </a:r>
            <a:endParaRPr>
              <a:solidFill>
                <a:schemeClr val="dk1"/>
              </a:solidFill>
            </a:endParaRPr>
          </a:p>
          <a:p>
            <a:pPr indent="-171450" lvl="0" marL="171450" rtl="0" algn="l">
              <a:lnSpc>
                <a:spcPct val="100000"/>
              </a:lnSpc>
              <a:spcBef>
                <a:spcPts val="0"/>
              </a:spcBef>
              <a:spcAft>
                <a:spcPts val="0"/>
              </a:spcAft>
              <a:buClr>
                <a:schemeClr val="dk1"/>
              </a:buClr>
              <a:buSzPts val="1100"/>
              <a:buChar char="•"/>
            </a:pPr>
            <a:r>
              <a:rPr lang="en">
                <a:solidFill>
                  <a:schemeClr val="dk1"/>
                </a:solidFill>
              </a:rPr>
              <a:t>During the check pupils may be able to restart if certain conditions are met (e.g. a fire alarm). </a:t>
            </a:r>
            <a:endParaRPr>
              <a:solidFill>
                <a:schemeClr val="dk1"/>
              </a:solidFill>
            </a:endParaRPr>
          </a:p>
          <a:p>
            <a:pPr indent="-171450" lvl="0" marL="171450" rtl="0" algn="l">
              <a:lnSpc>
                <a:spcPct val="100000"/>
              </a:lnSpc>
              <a:spcBef>
                <a:spcPts val="0"/>
              </a:spcBef>
              <a:spcAft>
                <a:spcPts val="0"/>
              </a:spcAft>
              <a:buClr>
                <a:schemeClr val="dk1"/>
              </a:buClr>
              <a:buSzPts val="1100"/>
              <a:buChar char="•"/>
            </a:pPr>
            <a:r>
              <a:rPr lang="en">
                <a:solidFill>
                  <a:schemeClr val="dk1"/>
                </a:solidFill>
              </a:rPr>
              <a:t>The results will be sent to the schools when all the checks have been completed but it is then up to the school if they report the results or not. </a:t>
            </a:r>
            <a:endParaRPr>
              <a:solidFill>
                <a:schemeClr val="dk1"/>
              </a:solidFill>
            </a:endParaRPr>
          </a:p>
          <a:p>
            <a:pPr indent="-171450" lvl="0" marL="171450" rtl="0" algn="l">
              <a:lnSpc>
                <a:spcPct val="100000"/>
              </a:lnSpc>
              <a:spcBef>
                <a:spcPts val="0"/>
              </a:spcBef>
              <a:spcAft>
                <a:spcPts val="0"/>
              </a:spcAft>
              <a:buClr>
                <a:schemeClr val="dk1"/>
              </a:buClr>
              <a:buSzPts val="1100"/>
              <a:buChar char="•"/>
            </a:pPr>
            <a:r>
              <a:rPr lang="en">
                <a:solidFill>
                  <a:schemeClr val="dk1"/>
                </a:solidFill>
              </a:rPr>
              <a:t>There won’t be questions from the 1 times tables (although they might be included in the  3 practice questions).</a:t>
            </a:r>
            <a:endParaRPr>
              <a:solidFill>
                <a:schemeClr val="dk1"/>
              </a:solidFill>
            </a:endParaRPr>
          </a:p>
          <a:p>
            <a:pPr indent="-171450" lvl="0" marL="171450" rtl="0" algn="l">
              <a:lnSpc>
                <a:spcPct val="100000"/>
              </a:lnSpc>
              <a:spcBef>
                <a:spcPts val="0"/>
              </a:spcBef>
              <a:spcAft>
                <a:spcPts val="0"/>
              </a:spcAft>
              <a:buClr>
                <a:schemeClr val="dk1"/>
              </a:buClr>
              <a:buSzPts val="1100"/>
              <a:buChar char="•"/>
            </a:pPr>
            <a:r>
              <a:rPr lang="en">
                <a:solidFill>
                  <a:schemeClr val="dk1"/>
                </a:solidFill>
              </a:rPr>
              <a:t>There will be a maximum of 7 questions from the 2, 5 and 10 times tables.</a:t>
            </a:r>
            <a:endParaRPr>
              <a:solidFill>
                <a:schemeClr val="dk1"/>
              </a:solidFill>
            </a:endParaRPr>
          </a:p>
          <a:p>
            <a:pPr indent="-171450" lvl="0" marL="171450" rtl="0" algn="l">
              <a:lnSpc>
                <a:spcPct val="100000"/>
              </a:lnSpc>
              <a:spcBef>
                <a:spcPts val="0"/>
              </a:spcBef>
              <a:spcAft>
                <a:spcPts val="0"/>
              </a:spcAft>
              <a:buClr>
                <a:schemeClr val="dk1"/>
              </a:buClr>
              <a:buSzPts val="1100"/>
              <a:buChar char="•"/>
            </a:pPr>
            <a:r>
              <a:rPr lang="en">
                <a:solidFill>
                  <a:schemeClr val="dk1"/>
                </a:solidFill>
              </a:rPr>
              <a:t>There is a focus on the </a:t>
            </a:r>
            <a:r>
              <a:rPr lang="en">
                <a:solidFill>
                  <a:srgbClr val="388CDA"/>
                </a:solidFill>
              </a:rPr>
              <a:t>6, 7, 8, 9 and 12 times tables as they</a:t>
            </a:r>
            <a:r>
              <a:rPr lang="en">
                <a:solidFill>
                  <a:schemeClr val="dk1"/>
                </a:solidFill>
              </a:rPr>
              <a:t> are the ‘most difficult’ multiplication tables.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100"/>
              <a:buFont typeface="Arial"/>
              <a:buChar char="•"/>
            </a:pPr>
            <a:r>
              <a:rPr lang="en">
                <a:latin typeface="Arial"/>
                <a:ea typeface="Arial"/>
                <a:cs typeface="Arial"/>
                <a:sym typeface="Arial"/>
              </a:rPr>
              <a:t>Counting will start before beginning to develop understanding and reasoning but will continue long after, until all times tables can be counted through sequentially at speed.</a:t>
            </a:r>
            <a:endParaRPr/>
          </a:p>
          <a:p>
            <a:pPr indent="-171450" lvl="0" marL="171450" marR="0" rtl="0" algn="l">
              <a:lnSpc>
                <a:spcPct val="100000"/>
              </a:lnSpc>
              <a:spcBef>
                <a:spcPts val="0"/>
              </a:spcBef>
              <a:spcAft>
                <a:spcPts val="0"/>
              </a:spcAft>
              <a:buClr>
                <a:srgbClr val="000000"/>
              </a:buClr>
              <a:buSzPts val="1100"/>
              <a:buFont typeface="Arial"/>
              <a:buChar char="•"/>
            </a:pPr>
            <a:r>
              <a:rPr lang="en">
                <a:latin typeface="Arial"/>
                <a:ea typeface="Arial"/>
                <a:cs typeface="Arial"/>
                <a:sym typeface="Arial"/>
              </a:rPr>
              <a:t>Counting using manipulatives should start with physical objects (shoes, socks, hands etc) before moving on to counters etc</a:t>
            </a:r>
            <a:endParaRPr>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lang="en">
                <a:latin typeface="Arial"/>
                <a:ea typeface="Arial"/>
                <a:cs typeface="Arial"/>
                <a:sym typeface="Arial"/>
              </a:rPr>
              <a:t>Whenever starting children counting in a new amount, such as counting in 8s, children should be given the opportunity to see visually what that looks like to reinforce 4 x 8 looks quite big compared to 4 x 6. </a:t>
            </a:r>
            <a:endParaRPr/>
          </a:p>
          <a:p>
            <a:pPr indent="-171450" lvl="0" marL="171450" marR="0" rtl="0" algn="l">
              <a:lnSpc>
                <a:spcPct val="100000"/>
              </a:lnSpc>
              <a:spcBef>
                <a:spcPts val="0"/>
              </a:spcBef>
              <a:spcAft>
                <a:spcPts val="0"/>
              </a:spcAft>
              <a:buClr>
                <a:srgbClr val="000000"/>
              </a:buClr>
              <a:buSzPts val="1100"/>
              <a:buFont typeface="Arial"/>
              <a:buChar char="•"/>
            </a:pPr>
            <a:r>
              <a:rPr lang="en">
                <a:latin typeface="Arial"/>
                <a:ea typeface="Arial"/>
                <a:cs typeface="Arial"/>
                <a:sym typeface="Arial"/>
              </a:rPr>
              <a:t>Patterns could be 4 x 8 is the same as 4 x 4 doubled.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latin typeface="Arial"/>
                <a:ea typeface="Arial"/>
                <a:cs typeface="Arial"/>
                <a:sym typeface="Arial"/>
              </a:rPr>
              <a:t>Children need experience of using concrete manipulatives such as counters or multilink cubes and pictorial representations of objects, forming arrays.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latin typeface="Arial"/>
                <a:ea typeface="Arial"/>
                <a:cs typeface="Arial"/>
                <a:sym typeface="Arial"/>
              </a:rPr>
              <a:t>Children build on their existing understanding using </a:t>
            </a:r>
            <a:r>
              <a:rPr b="1" lang="en">
                <a:latin typeface="Arial"/>
                <a:ea typeface="Arial"/>
                <a:cs typeface="Arial"/>
                <a:sym typeface="Arial"/>
              </a:rPr>
              <a:t>arrays</a:t>
            </a:r>
            <a:r>
              <a:rPr lang="en">
                <a:latin typeface="Arial"/>
                <a:ea typeface="Arial"/>
                <a:cs typeface="Arial"/>
                <a:sym typeface="Arial"/>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latin typeface="Arial"/>
                <a:ea typeface="Arial"/>
                <a:cs typeface="Arial"/>
                <a:sym typeface="Arial"/>
              </a:rPr>
              <a:t>Even though division is not tested in the MTC, it is important that pupils have a strong understanding of the connection between multiplication and division. </a:t>
            </a:r>
            <a:endParaRPr/>
          </a:p>
          <a:p>
            <a:pPr indent="-298450" lvl="0" marL="457200" marR="0" rtl="0" algn="l">
              <a:lnSpc>
                <a:spcPct val="100000"/>
              </a:lnSpc>
              <a:spcBef>
                <a:spcPts val="0"/>
              </a:spcBef>
              <a:spcAft>
                <a:spcPts val="0"/>
              </a:spcAft>
              <a:buClr>
                <a:srgbClr val="000000"/>
              </a:buClr>
              <a:buSzPts val="1100"/>
              <a:buFont typeface="Arial"/>
              <a:buChar char="●"/>
            </a:pPr>
            <a:r>
              <a:rPr lang="en">
                <a:latin typeface="Arial"/>
                <a:ea typeface="Arial"/>
                <a:cs typeface="Arial"/>
                <a:sym typeface="Arial"/>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latin typeface="Arial"/>
                <a:ea typeface="Arial"/>
                <a:cs typeface="Arial"/>
                <a:sym typeface="Arial"/>
              </a:rPr>
              <a:t>From here it is only a short jump to understanding that any missing number can be worked out through knowledge of fact families, e.g. 4 x [ ] = 20 or [ ] ÷ 4 = 5. There are other methods children can use to work out missing numbers but our goal is to increase working memory in order to increase instant recall from long term memory. Being able to bounce around a fact family will achieve that.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1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8:notes"/>
          <p:cNvSpPr txBox="1"/>
          <p:nvPr>
            <p:ph idx="1" type="body"/>
          </p:nvPr>
        </p:nvSpPr>
        <p:spPr>
          <a:xfrm>
            <a:off x="679768" y="4777194"/>
            <a:ext cx="5438140" cy="390877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8:notes"/>
          <p:cNvSpPr txBox="1"/>
          <p:nvPr>
            <p:ph idx="12" type="sldNum"/>
          </p:nvPr>
        </p:nvSpPr>
        <p:spPr>
          <a:xfrm>
            <a:off x="3850443" y="9428583"/>
            <a:ext cx="2945659" cy="4979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2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sz="1400">
                <a:solidFill>
                  <a:schemeClr val="dk1"/>
                </a:solidFill>
                <a:latin typeface="Quicksand SemiBold"/>
                <a:ea typeface="Quicksand SemiBold"/>
                <a:cs typeface="Quicksand SemiBold"/>
                <a:sym typeface="Quicksand SemiBold"/>
              </a:rPr>
              <a:t>Dark green = answering in under 1 second</a:t>
            </a:r>
            <a:endParaRPr sz="1400">
              <a:solidFill>
                <a:schemeClr val="dk1"/>
              </a:solidFill>
              <a:latin typeface="Quicksand SemiBold"/>
              <a:ea typeface="Quicksand SemiBold"/>
              <a:cs typeface="Quicksand SemiBold"/>
              <a:sym typeface="Quicksand SemiBold"/>
            </a:endParaRPr>
          </a:p>
          <a:p>
            <a:pPr indent="0" lvl="0" marL="457200" rtl="0" algn="l">
              <a:lnSpc>
                <a:spcPct val="115000"/>
              </a:lnSpc>
              <a:spcBef>
                <a:spcPts val="0"/>
              </a:spcBef>
              <a:spcAft>
                <a:spcPts val="0"/>
              </a:spcAft>
              <a:buClr>
                <a:schemeClr val="dk1"/>
              </a:buClr>
              <a:buSzPts val="1100"/>
              <a:buFont typeface="Arial"/>
              <a:buNone/>
            </a:pPr>
            <a:r>
              <a:rPr lang="en" sz="1400">
                <a:solidFill>
                  <a:schemeClr val="dk1"/>
                </a:solidFill>
                <a:latin typeface="Quicksand SemiBold"/>
                <a:ea typeface="Quicksand SemiBold"/>
                <a:cs typeface="Quicksand SemiBold"/>
                <a:sym typeface="Quicksand SemiBold"/>
              </a:rPr>
              <a:t>Dark red = answering in over 10 seconds.</a:t>
            </a:r>
            <a:endParaRPr sz="1400">
              <a:solidFill>
                <a:schemeClr val="dk1"/>
              </a:solidFill>
              <a:latin typeface="Quicksand SemiBold"/>
              <a:ea typeface="Quicksand SemiBold"/>
              <a:cs typeface="Quicksand SemiBold"/>
              <a:sym typeface="Quicksand SemiBold"/>
            </a:endParaRPr>
          </a:p>
          <a:p>
            <a:pPr indent="0" lvl="0" marL="457200" rtl="0" algn="l">
              <a:lnSpc>
                <a:spcPct val="115000"/>
              </a:lnSpc>
              <a:spcBef>
                <a:spcPts val="0"/>
              </a:spcBef>
              <a:spcAft>
                <a:spcPts val="0"/>
              </a:spcAft>
              <a:buClr>
                <a:schemeClr val="dk1"/>
              </a:buClr>
              <a:buSzPts val="1100"/>
              <a:buFont typeface="Arial"/>
              <a:buNone/>
            </a:pPr>
            <a:r>
              <a:rPr lang="en" sz="1400">
                <a:solidFill>
                  <a:schemeClr val="dk1"/>
                </a:solidFill>
                <a:latin typeface="Quicksand SemiBold"/>
                <a:ea typeface="Quicksand SemiBold"/>
                <a:cs typeface="Quicksand SemiBold"/>
                <a:sym typeface="Quicksand SemiBold"/>
              </a:rPr>
              <a:t>Orange and red = facts that are more challenging </a:t>
            </a:r>
            <a:endParaRPr sz="5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2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Make sure they play daily in Garage mode on Times Tables Rock Stars - The Garage game mode is very clever and will adjust the questions your child is asked, ensuring they are always working on the facts they need to improve. Also, give them a times tables square to use whilst they play. This way they can double-check facts they are not sure about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2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24:notes"/>
          <p:cNvSpPr txBox="1"/>
          <p:nvPr>
            <p:ph idx="1" type="body"/>
          </p:nvPr>
        </p:nvSpPr>
        <p:spPr>
          <a:xfrm>
            <a:off x="679768" y="4777194"/>
            <a:ext cx="5438140" cy="390877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24:notes"/>
          <p:cNvSpPr txBox="1"/>
          <p:nvPr>
            <p:ph idx="12" type="sldNum"/>
          </p:nvPr>
        </p:nvSpPr>
        <p:spPr>
          <a:xfrm>
            <a:off x="3850443" y="9428583"/>
            <a:ext cx="2945659" cy="4979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5:notes"/>
          <p:cNvSpPr txBox="1"/>
          <p:nvPr>
            <p:ph idx="1" type="body"/>
          </p:nvPr>
        </p:nvSpPr>
        <p:spPr>
          <a:xfrm>
            <a:off x="679768" y="4777194"/>
            <a:ext cx="5438140" cy="390877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25:notes"/>
          <p:cNvSpPr txBox="1"/>
          <p:nvPr>
            <p:ph idx="12" type="sldNum"/>
          </p:nvPr>
        </p:nvSpPr>
        <p:spPr>
          <a:xfrm>
            <a:off x="3850443" y="9428583"/>
            <a:ext cx="2945659" cy="4979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6:notes"/>
          <p:cNvSpPr txBox="1"/>
          <p:nvPr>
            <p:ph idx="1" type="body"/>
          </p:nvPr>
        </p:nvSpPr>
        <p:spPr>
          <a:xfrm>
            <a:off x="679768" y="4777194"/>
            <a:ext cx="5438140" cy="390877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26:notes"/>
          <p:cNvSpPr txBox="1"/>
          <p:nvPr>
            <p:ph idx="12" type="sldNum"/>
          </p:nvPr>
        </p:nvSpPr>
        <p:spPr>
          <a:xfrm>
            <a:off x="3850443" y="9428583"/>
            <a:ext cx="2945659" cy="4979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2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2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Practice on a tablet too, to get used to the format.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200"/>
              <a:buNone/>
              <a:defRPr/>
            </a:lvl1pPr>
          </a:lstStyle>
          <a:p/>
        </p:txBody>
      </p:sp>
      <p:sp>
        <p:nvSpPr>
          <p:cNvPr id="45" name="Google Shape;45;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4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68300" lvl="0" marL="457200" algn="ctr">
              <a:lnSpc>
                <a:spcPct val="115000"/>
              </a:lnSpc>
              <a:spcBef>
                <a:spcPts val="0"/>
              </a:spcBef>
              <a:spcAft>
                <a:spcPts val="0"/>
              </a:spcAft>
              <a:buSzPts val="2200"/>
              <a:buChar char="●"/>
              <a:defRPr/>
            </a:lvl1pPr>
            <a:lvl2pPr indent="-368300" lvl="1" marL="914400" algn="ctr">
              <a:lnSpc>
                <a:spcPct val="115000"/>
              </a:lnSpc>
              <a:spcBef>
                <a:spcPts val="0"/>
              </a:spcBef>
              <a:spcAft>
                <a:spcPts val="0"/>
              </a:spcAft>
              <a:buSzPts val="2200"/>
              <a:buChar char="○"/>
              <a:defRPr/>
            </a:lvl2pPr>
            <a:lvl3pPr indent="-368300" lvl="2" marL="1371600" algn="ctr">
              <a:lnSpc>
                <a:spcPct val="115000"/>
              </a:lnSpc>
              <a:spcBef>
                <a:spcPts val="0"/>
              </a:spcBef>
              <a:spcAft>
                <a:spcPts val="0"/>
              </a:spcAft>
              <a:buSzPts val="2200"/>
              <a:buChar char="■"/>
              <a:defRPr/>
            </a:lvl3pPr>
            <a:lvl4pPr indent="-368300" lvl="3" marL="1828800" algn="ctr">
              <a:lnSpc>
                <a:spcPct val="115000"/>
              </a:lnSpc>
              <a:spcBef>
                <a:spcPts val="0"/>
              </a:spcBef>
              <a:spcAft>
                <a:spcPts val="0"/>
              </a:spcAft>
              <a:buSzPts val="2200"/>
              <a:buChar char="●"/>
              <a:defRPr/>
            </a:lvl4pPr>
            <a:lvl5pPr indent="-368300" lvl="4" marL="2286000" algn="ctr">
              <a:lnSpc>
                <a:spcPct val="115000"/>
              </a:lnSpc>
              <a:spcBef>
                <a:spcPts val="0"/>
              </a:spcBef>
              <a:spcAft>
                <a:spcPts val="0"/>
              </a:spcAft>
              <a:buSzPts val="2200"/>
              <a:buChar char="○"/>
              <a:defRPr/>
            </a:lvl5pPr>
            <a:lvl6pPr indent="-368300" lvl="5" marL="2743200" algn="ctr">
              <a:lnSpc>
                <a:spcPct val="115000"/>
              </a:lnSpc>
              <a:spcBef>
                <a:spcPts val="0"/>
              </a:spcBef>
              <a:spcAft>
                <a:spcPts val="0"/>
              </a:spcAft>
              <a:buSzPts val="2200"/>
              <a:buChar char="■"/>
              <a:defRPr/>
            </a:lvl6pPr>
            <a:lvl7pPr indent="-368300" lvl="6" marL="3200400" algn="ctr">
              <a:lnSpc>
                <a:spcPct val="115000"/>
              </a:lnSpc>
              <a:spcBef>
                <a:spcPts val="0"/>
              </a:spcBef>
              <a:spcAft>
                <a:spcPts val="0"/>
              </a:spcAft>
              <a:buSzPts val="2200"/>
              <a:buChar char="●"/>
              <a:defRPr/>
            </a:lvl7pPr>
            <a:lvl8pPr indent="-368300" lvl="7" marL="3657600" algn="ctr">
              <a:lnSpc>
                <a:spcPct val="115000"/>
              </a:lnSpc>
              <a:spcBef>
                <a:spcPts val="0"/>
              </a:spcBef>
              <a:spcAft>
                <a:spcPts val="0"/>
              </a:spcAft>
              <a:buSzPts val="2200"/>
              <a:buChar char="○"/>
              <a:defRPr/>
            </a:lvl8pPr>
            <a:lvl9pPr indent="-368300" lvl="8" marL="4114800" algn="ctr">
              <a:lnSpc>
                <a:spcPct val="115000"/>
              </a:lnSpc>
              <a:spcBef>
                <a:spcPts val="0"/>
              </a:spcBef>
              <a:spcAft>
                <a:spcPts val="0"/>
              </a:spcAft>
              <a:buSzPts val="2200"/>
              <a:buChar char="■"/>
              <a:defRPr/>
            </a:lvl9pPr>
          </a:lstStyle>
          <a:p/>
        </p:txBody>
      </p:sp>
      <p:sp>
        <p:nvSpPr>
          <p:cNvPr id="49" name="Google Shape;49;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3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68300" lvl="0" marL="457200" algn="l">
              <a:lnSpc>
                <a:spcPct val="115000"/>
              </a:lnSpc>
              <a:spcBef>
                <a:spcPts val="0"/>
              </a:spcBef>
              <a:spcAft>
                <a:spcPts val="0"/>
              </a:spcAft>
              <a:buSzPts val="2200"/>
              <a:buChar char="●"/>
              <a:defRPr/>
            </a:lvl1pPr>
            <a:lvl2pPr indent="-368300" lvl="1" marL="914400" algn="l">
              <a:lnSpc>
                <a:spcPct val="115000"/>
              </a:lnSpc>
              <a:spcBef>
                <a:spcPts val="0"/>
              </a:spcBef>
              <a:spcAft>
                <a:spcPts val="0"/>
              </a:spcAft>
              <a:buSzPts val="2200"/>
              <a:buChar char="○"/>
              <a:defRPr/>
            </a:lvl2pPr>
            <a:lvl3pPr indent="-368300" lvl="2" marL="1371600" algn="l">
              <a:lnSpc>
                <a:spcPct val="115000"/>
              </a:lnSpc>
              <a:spcBef>
                <a:spcPts val="0"/>
              </a:spcBef>
              <a:spcAft>
                <a:spcPts val="0"/>
              </a:spcAft>
              <a:buSzPts val="2200"/>
              <a:buChar char="■"/>
              <a:defRPr/>
            </a:lvl3pPr>
            <a:lvl4pPr indent="-368300" lvl="3" marL="1828800" algn="l">
              <a:lnSpc>
                <a:spcPct val="115000"/>
              </a:lnSpc>
              <a:spcBef>
                <a:spcPts val="0"/>
              </a:spcBef>
              <a:spcAft>
                <a:spcPts val="0"/>
              </a:spcAft>
              <a:buSzPts val="2200"/>
              <a:buChar char="●"/>
              <a:defRPr/>
            </a:lvl4pPr>
            <a:lvl5pPr indent="-368300" lvl="4" marL="2286000" algn="l">
              <a:lnSpc>
                <a:spcPct val="115000"/>
              </a:lnSpc>
              <a:spcBef>
                <a:spcPts val="0"/>
              </a:spcBef>
              <a:spcAft>
                <a:spcPts val="0"/>
              </a:spcAft>
              <a:buSzPts val="2200"/>
              <a:buChar char="○"/>
              <a:defRPr/>
            </a:lvl5pPr>
            <a:lvl6pPr indent="-368300" lvl="5" marL="2743200" algn="l">
              <a:lnSpc>
                <a:spcPct val="115000"/>
              </a:lnSpc>
              <a:spcBef>
                <a:spcPts val="0"/>
              </a:spcBef>
              <a:spcAft>
                <a:spcPts val="0"/>
              </a:spcAft>
              <a:buSzPts val="2200"/>
              <a:buChar char="■"/>
              <a:defRPr/>
            </a:lvl6pPr>
            <a:lvl7pPr indent="-368300" lvl="6" marL="3200400" algn="l">
              <a:lnSpc>
                <a:spcPct val="115000"/>
              </a:lnSpc>
              <a:spcBef>
                <a:spcPts val="0"/>
              </a:spcBef>
              <a:spcAft>
                <a:spcPts val="0"/>
              </a:spcAft>
              <a:buSzPts val="2200"/>
              <a:buChar char="●"/>
              <a:defRPr/>
            </a:lvl7pPr>
            <a:lvl8pPr indent="-368300" lvl="7" marL="3657600" algn="l">
              <a:lnSpc>
                <a:spcPct val="115000"/>
              </a:lnSpc>
              <a:spcBef>
                <a:spcPts val="0"/>
              </a:spcBef>
              <a:spcAft>
                <a:spcPts val="0"/>
              </a:spcAft>
              <a:buSzPts val="2200"/>
              <a:buChar char="○"/>
              <a:defRPr/>
            </a:lvl8pPr>
            <a:lvl9pPr indent="-368300" lvl="8" marL="4114800" algn="l">
              <a:lnSpc>
                <a:spcPct val="115000"/>
              </a:lnSpc>
              <a:spcBef>
                <a:spcPts val="0"/>
              </a:spcBef>
              <a:spcAft>
                <a:spcPts val="0"/>
              </a:spcAft>
              <a:buSzPts val="2200"/>
              <a:buChar char="■"/>
              <a:defRPr/>
            </a:lvl9pPr>
          </a:lstStyle>
          <a:p/>
        </p:txBody>
      </p:sp>
      <p:sp>
        <p:nvSpPr>
          <p:cNvPr id="18" name="Google Shape;1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3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3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68300" lvl="0" marL="457200" algn="l">
              <a:lnSpc>
                <a:spcPct val="115000"/>
              </a:lnSpc>
              <a:spcBef>
                <a:spcPts val="0"/>
              </a:spcBef>
              <a:spcAft>
                <a:spcPts val="0"/>
              </a:spcAft>
              <a:buSzPts val="2200"/>
              <a:buChar char="●"/>
              <a:defRPr/>
            </a:lvl1pPr>
            <a:lvl2pPr indent="-368300" lvl="1" marL="914400" algn="l">
              <a:lnSpc>
                <a:spcPct val="115000"/>
              </a:lnSpc>
              <a:spcBef>
                <a:spcPts val="0"/>
              </a:spcBef>
              <a:spcAft>
                <a:spcPts val="0"/>
              </a:spcAft>
              <a:buSzPts val="2200"/>
              <a:buChar char="○"/>
              <a:defRPr/>
            </a:lvl2pPr>
            <a:lvl3pPr indent="-368300" lvl="2" marL="1371600" algn="l">
              <a:lnSpc>
                <a:spcPct val="115000"/>
              </a:lnSpc>
              <a:spcBef>
                <a:spcPts val="0"/>
              </a:spcBef>
              <a:spcAft>
                <a:spcPts val="0"/>
              </a:spcAft>
              <a:buSzPts val="2200"/>
              <a:buChar char="■"/>
              <a:defRPr/>
            </a:lvl3pPr>
            <a:lvl4pPr indent="-368300" lvl="3" marL="1828800" algn="l">
              <a:lnSpc>
                <a:spcPct val="115000"/>
              </a:lnSpc>
              <a:spcBef>
                <a:spcPts val="0"/>
              </a:spcBef>
              <a:spcAft>
                <a:spcPts val="0"/>
              </a:spcAft>
              <a:buSzPts val="2200"/>
              <a:buChar char="●"/>
              <a:defRPr/>
            </a:lvl4pPr>
            <a:lvl5pPr indent="-368300" lvl="4" marL="2286000" algn="l">
              <a:lnSpc>
                <a:spcPct val="115000"/>
              </a:lnSpc>
              <a:spcBef>
                <a:spcPts val="0"/>
              </a:spcBef>
              <a:spcAft>
                <a:spcPts val="0"/>
              </a:spcAft>
              <a:buSzPts val="2200"/>
              <a:buChar char="○"/>
              <a:defRPr/>
            </a:lvl5pPr>
            <a:lvl6pPr indent="-368300" lvl="5" marL="2743200" algn="l">
              <a:lnSpc>
                <a:spcPct val="115000"/>
              </a:lnSpc>
              <a:spcBef>
                <a:spcPts val="0"/>
              </a:spcBef>
              <a:spcAft>
                <a:spcPts val="0"/>
              </a:spcAft>
              <a:buSzPts val="2200"/>
              <a:buChar char="■"/>
              <a:defRPr/>
            </a:lvl6pPr>
            <a:lvl7pPr indent="-368300" lvl="6" marL="3200400" algn="l">
              <a:lnSpc>
                <a:spcPct val="115000"/>
              </a:lnSpc>
              <a:spcBef>
                <a:spcPts val="0"/>
              </a:spcBef>
              <a:spcAft>
                <a:spcPts val="0"/>
              </a:spcAft>
              <a:buSzPts val="2200"/>
              <a:buChar char="●"/>
              <a:defRPr/>
            </a:lvl7pPr>
            <a:lvl8pPr indent="-368300" lvl="7" marL="3657600" algn="l">
              <a:lnSpc>
                <a:spcPct val="115000"/>
              </a:lnSpc>
              <a:spcBef>
                <a:spcPts val="0"/>
              </a:spcBef>
              <a:spcAft>
                <a:spcPts val="0"/>
              </a:spcAft>
              <a:buSzPts val="2200"/>
              <a:buChar char="○"/>
              <a:defRPr/>
            </a:lvl8pPr>
            <a:lvl9pPr indent="-368300" lvl="8" marL="4114800" algn="l">
              <a:lnSpc>
                <a:spcPct val="115000"/>
              </a:lnSpc>
              <a:spcBef>
                <a:spcPts val="0"/>
              </a:spcBef>
              <a:spcAft>
                <a:spcPts val="0"/>
              </a:spcAft>
              <a:buSzPts val="2200"/>
              <a:buChar char="■"/>
              <a:defRPr/>
            </a:lvl9pPr>
          </a:lstStyle>
          <a:p/>
        </p:txBody>
      </p:sp>
      <p:sp>
        <p:nvSpPr>
          <p:cNvPr id="42" name="Google Shape;4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200"/>
              <a:buFont typeface="Quicksand"/>
              <a:buNone/>
              <a:defRPr b="1" i="0" sz="3200" u="none" cap="none" strike="noStrike">
                <a:solidFill>
                  <a:schemeClr val="dk1"/>
                </a:solidFill>
                <a:latin typeface="Quicksand"/>
                <a:ea typeface="Quicksand"/>
                <a:cs typeface="Quicksand"/>
                <a:sym typeface="Quicksan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68300" lvl="0" marL="457200" marR="0" rtl="0" algn="l">
              <a:lnSpc>
                <a:spcPct val="115000"/>
              </a:lnSpc>
              <a:spcBef>
                <a:spcPts val="0"/>
              </a:spcBef>
              <a:spcAft>
                <a:spcPts val="0"/>
              </a:spcAft>
              <a:buClr>
                <a:schemeClr val="dk1"/>
              </a:buClr>
              <a:buSzPts val="2200"/>
              <a:buFont typeface="Quicksand SemiBold"/>
              <a:buChar char="●"/>
              <a:defRPr b="0" i="0" sz="2200" u="none" cap="none" strike="noStrike">
                <a:solidFill>
                  <a:schemeClr val="dk1"/>
                </a:solidFill>
                <a:latin typeface="Quicksand SemiBold"/>
                <a:ea typeface="Quicksand SemiBold"/>
                <a:cs typeface="Quicksand SemiBold"/>
                <a:sym typeface="Quicksand SemiBold"/>
              </a:defRPr>
            </a:lvl1pPr>
            <a:lvl2pPr indent="-368300" lvl="1" marL="914400" marR="0" rtl="0" algn="l">
              <a:lnSpc>
                <a:spcPct val="115000"/>
              </a:lnSpc>
              <a:spcBef>
                <a:spcPts val="0"/>
              </a:spcBef>
              <a:spcAft>
                <a:spcPts val="0"/>
              </a:spcAft>
              <a:buClr>
                <a:schemeClr val="dk1"/>
              </a:buClr>
              <a:buSzPts val="2200"/>
              <a:buFont typeface="Quicksand SemiBold"/>
              <a:buChar char="○"/>
              <a:defRPr b="0" i="0" sz="2200" u="none" cap="none" strike="noStrike">
                <a:solidFill>
                  <a:schemeClr val="dk1"/>
                </a:solidFill>
                <a:latin typeface="Quicksand SemiBold"/>
                <a:ea typeface="Quicksand SemiBold"/>
                <a:cs typeface="Quicksand SemiBold"/>
                <a:sym typeface="Quicksand SemiBold"/>
              </a:defRPr>
            </a:lvl2pPr>
            <a:lvl3pPr indent="-368300" lvl="2" marL="1371600" marR="0" rtl="0" algn="l">
              <a:lnSpc>
                <a:spcPct val="115000"/>
              </a:lnSpc>
              <a:spcBef>
                <a:spcPts val="0"/>
              </a:spcBef>
              <a:spcAft>
                <a:spcPts val="0"/>
              </a:spcAft>
              <a:buClr>
                <a:schemeClr val="dk1"/>
              </a:buClr>
              <a:buSzPts val="2200"/>
              <a:buFont typeface="Quicksand SemiBold"/>
              <a:buChar char="■"/>
              <a:defRPr b="0" i="0" sz="2200" u="none" cap="none" strike="noStrike">
                <a:solidFill>
                  <a:schemeClr val="dk1"/>
                </a:solidFill>
                <a:latin typeface="Quicksand SemiBold"/>
                <a:ea typeface="Quicksand SemiBold"/>
                <a:cs typeface="Quicksand SemiBold"/>
                <a:sym typeface="Quicksand SemiBold"/>
              </a:defRPr>
            </a:lvl3pPr>
            <a:lvl4pPr indent="-368300" lvl="3" marL="1828800" marR="0" rtl="0" algn="l">
              <a:lnSpc>
                <a:spcPct val="115000"/>
              </a:lnSpc>
              <a:spcBef>
                <a:spcPts val="0"/>
              </a:spcBef>
              <a:spcAft>
                <a:spcPts val="0"/>
              </a:spcAft>
              <a:buClr>
                <a:schemeClr val="dk1"/>
              </a:buClr>
              <a:buSzPts val="2200"/>
              <a:buFont typeface="Quicksand SemiBold"/>
              <a:buChar char="●"/>
              <a:defRPr b="0" i="0" sz="2200" u="none" cap="none" strike="noStrike">
                <a:solidFill>
                  <a:schemeClr val="dk1"/>
                </a:solidFill>
                <a:latin typeface="Quicksand SemiBold"/>
                <a:ea typeface="Quicksand SemiBold"/>
                <a:cs typeface="Quicksand SemiBold"/>
                <a:sym typeface="Quicksand SemiBold"/>
              </a:defRPr>
            </a:lvl4pPr>
            <a:lvl5pPr indent="-368300" lvl="4" marL="2286000" marR="0" rtl="0" algn="l">
              <a:lnSpc>
                <a:spcPct val="115000"/>
              </a:lnSpc>
              <a:spcBef>
                <a:spcPts val="0"/>
              </a:spcBef>
              <a:spcAft>
                <a:spcPts val="0"/>
              </a:spcAft>
              <a:buClr>
                <a:schemeClr val="dk1"/>
              </a:buClr>
              <a:buSzPts val="2200"/>
              <a:buFont typeface="Quicksand SemiBold"/>
              <a:buChar char="○"/>
              <a:defRPr b="0" i="0" sz="2200" u="none" cap="none" strike="noStrike">
                <a:solidFill>
                  <a:schemeClr val="dk1"/>
                </a:solidFill>
                <a:latin typeface="Quicksand SemiBold"/>
                <a:ea typeface="Quicksand SemiBold"/>
                <a:cs typeface="Quicksand SemiBold"/>
                <a:sym typeface="Quicksand SemiBold"/>
              </a:defRPr>
            </a:lvl5pPr>
            <a:lvl6pPr indent="-368300" lvl="5" marL="2743200" marR="0" rtl="0" algn="l">
              <a:lnSpc>
                <a:spcPct val="115000"/>
              </a:lnSpc>
              <a:spcBef>
                <a:spcPts val="0"/>
              </a:spcBef>
              <a:spcAft>
                <a:spcPts val="0"/>
              </a:spcAft>
              <a:buClr>
                <a:schemeClr val="dk1"/>
              </a:buClr>
              <a:buSzPts val="2200"/>
              <a:buFont typeface="Quicksand SemiBold"/>
              <a:buChar char="■"/>
              <a:defRPr b="0" i="0" sz="2200" u="none" cap="none" strike="noStrike">
                <a:solidFill>
                  <a:schemeClr val="dk1"/>
                </a:solidFill>
                <a:latin typeface="Quicksand SemiBold"/>
                <a:ea typeface="Quicksand SemiBold"/>
                <a:cs typeface="Quicksand SemiBold"/>
                <a:sym typeface="Quicksand SemiBold"/>
              </a:defRPr>
            </a:lvl6pPr>
            <a:lvl7pPr indent="-368300" lvl="6" marL="3200400" marR="0" rtl="0" algn="l">
              <a:lnSpc>
                <a:spcPct val="115000"/>
              </a:lnSpc>
              <a:spcBef>
                <a:spcPts val="0"/>
              </a:spcBef>
              <a:spcAft>
                <a:spcPts val="0"/>
              </a:spcAft>
              <a:buClr>
                <a:schemeClr val="dk1"/>
              </a:buClr>
              <a:buSzPts val="2200"/>
              <a:buFont typeface="Quicksand SemiBold"/>
              <a:buChar char="●"/>
              <a:defRPr b="0" i="0" sz="2200" u="none" cap="none" strike="noStrike">
                <a:solidFill>
                  <a:schemeClr val="dk1"/>
                </a:solidFill>
                <a:latin typeface="Quicksand SemiBold"/>
                <a:ea typeface="Quicksand SemiBold"/>
                <a:cs typeface="Quicksand SemiBold"/>
                <a:sym typeface="Quicksand SemiBold"/>
              </a:defRPr>
            </a:lvl7pPr>
            <a:lvl8pPr indent="-368300" lvl="7" marL="3657600" marR="0" rtl="0" algn="l">
              <a:lnSpc>
                <a:spcPct val="115000"/>
              </a:lnSpc>
              <a:spcBef>
                <a:spcPts val="0"/>
              </a:spcBef>
              <a:spcAft>
                <a:spcPts val="0"/>
              </a:spcAft>
              <a:buClr>
                <a:schemeClr val="dk1"/>
              </a:buClr>
              <a:buSzPts val="2200"/>
              <a:buFont typeface="Quicksand SemiBold"/>
              <a:buChar char="○"/>
              <a:defRPr b="0" i="0" sz="2200" u="none" cap="none" strike="noStrike">
                <a:solidFill>
                  <a:schemeClr val="dk1"/>
                </a:solidFill>
                <a:latin typeface="Quicksand SemiBold"/>
                <a:ea typeface="Quicksand SemiBold"/>
                <a:cs typeface="Quicksand SemiBold"/>
                <a:sym typeface="Quicksand SemiBold"/>
              </a:defRPr>
            </a:lvl8pPr>
            <a:lvl9pPr indent="-368300" lvl="8" marL="4114800" marR="0" rtl="0" algn="l">
              <a:lnSpc>
                <a:spcPct val="115000"/>
              </a:lnSpc>
              <a:spcBef>
                <a:spcPts val="0"/>
              </a:spcBef>
              <a:spcAft>
                <a:spcPts val="0"/>
              </a:spcAft>
              <a:buClr>
                <a:schemeClr val="dk1"/>
              </a:buClr>
              <a:buSzPts val="2200"/>
              <a:buFont typeface="Quicksand SemiBold"/>
              <a:buChar char="■"/>
              <a:defRPr b="0" i="0" sz="2200" u="none" cap="none" strike="noStrike">
                <a:solidFill>
                  <a:schemeClr val="dk1"/>
                </a:solidFill>
                <a:latin typeface="Quicksand SemiBold"/>
                <a:ea typeface="Quicksand SemiBold"/>
                <a:cs typeface="Quicksand SemiBold"/>
                <a:sym typeface="Quicksand SemiBold"/>
              </a:defRPr>
            </a:lvl9pPr>
          </a:lstStyle>
          <a:p/>
        </p:txBody>
      </p:sp>
      <p:sp>
        <p:nvSpPr>
          <p:cNvPr id="8" name="Google Shape;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www.youtube.com/watch?v=e7rYbk9PNuM" TargetMode="External"/><Relationship Id="rId4" Type="http://schemas.openxmlformats.org/officeDocument/2006/relationships/hyperlink" Target="https://www.youtube.com/watch?v=9os1VUUp5io" TargetMode="External"/><Relationship Id="rId9" Type="http://schemas.openxmlformats.org/officeDocument/2006/relationships/hyperlink" Target="https://www.youtube.com/watch?v=5XT3vxohtBg" TargetMode="External"/><Relationship Id="rId5" Type="http://schemas.openxmlformats.org/officeDocument/2006/relationships/hyperlink" Target="https://www.youtube.com/watch?v=8QU_E0u-tP4" TargetMode="External"/><Relationship Id="rId6" Type="http://schemas.openxmlformats.org/officeDocument/2006/relationships/hyperlink" Target="https://www.youtube.com/watch?v=UJY1_fzzM6Y" TargetMode="External"/><Relationship Id="rId7" Type="http://schemas.openxmlformats.org/officeDocument/2006/relationships/hyperlink" Target="https://www.youtube.com/watch?v=z_BJjR9rdwA" TargetMode="External"/><Relationship Id="rId8" Type="http://schemas.openxmlformats.org/officeDocument/2006/relationships/hyperlink" Target="https://www.youtube.com/watch?v=TdqAA9Ky2D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mathsframe.co.uk/en/resources/resource/318/Tommys-Trek-Times-Tables" TargetMode="External"/><Relationship Id="rId4" Type="http://schemas.openxmlformats.org/officeDocument/2006/relationships/hyperlink" Target="https://www.mathschase.com/all-games/" TargetMode="External"/><Relationship Id="rId5" Type="http://schemas.openxmlformats.org/officeDocument/2006/relationships/hyperlink" Target="https://www.topmarks.co.uk/maths-games/hit-the-button" TargetMode="External"/><Relationship Id="rId6" Type="http://schemas.openxmlformats.org/officeDocument/2006/relationships/hyperlink" Target="https://www.mathplayground.com/brain_workouts/brain_workout_02_multiplication.html" TargetMode="External"/><Relationship Id="rId7" Type="http://schemas.openxmlformats.org/officeDocument/2006/relationships/hyperlink" Target="http://www.mathszone.net/mw/number/100sq/index.html" TargetMode="External"/><Relationship Id="rId8" Type="http://schemas.openxmlformats.org/officeDocument/2006/relationships/hyperlink" Target="https://www.timestables.co.uk/speed-tes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1685025" y="120600"/>
            <a:ext cx="7210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 sz="3600" u="none" cap="none" strike="noStrike">
                <a:solidFill>
                  <a:schemeClr val="dk1"/>
                </a:solidFill>
                <a:latin typeface="Quicksand"/>
                <a:ea typeface="Quicksand"/>
                <a:cs typeface="Quicksand"/>
                <a:sym typeface="Quicksand"/>
              </a:rPr>
              <a:t>Year 4 Parent Meeting</a:t>
            </a:r>
            <a:endParaRPr b="1" i="0" sz="3600" u="none"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4800"/>
              <a:buFont typeface="Arial"/>
              <a:buNone/>
            </a:pPr>
            <a:r>
              <a:rPr b="1" i="0" lang="en" sz="3600" u="none" cap="none" strike="noStrike">
                <a:solidFill>
                  <a:schemeClr val="dk1"/>
                </a:solidFill>
                <a:latin typeface="Quicksand"/>
                <a:ea typeface="Quicksand"/>
                <a:cs typeface="Quicksand"/>
                <a:sym typeface="Quicksand"/>
              </a:rPr>
              <a:t>Multiplication Check (MTC) 2026</a:t>
            </a:r>
            <a:endParaRPr b="1" i="0" sz="3600" u="none" cap="none" strike="noStrike">
              <a:solidFill>
                <a:schemeClr val="dk1"/>
              </a:solidFill>
              <a:latin typeface="Quicksand"/>
              <a:ea typeface="Quicksand"/>
              <a:cs typeface="Quicksand"/>
              <a:sym typeface="Quicksand"/>
            </a:endParaRPr>
          </a:p>
        </p:txBody>
      </p:sp>
      <p:pic>
        <p:nvPicPr>
          <p:cNvPr id="55" name="Google Shape;55;p1"/>
          <p:cNvPicPr preferRelativeResize="0"/>
          <p:nvPr/>
        </p:nvPicPr>
        <p:blipFill rotWithShape="1">
          <a:blip r:embed="rId3">
            <a:alphaModFix/>
          </a:blip>
          <a:srcRect b="0" l="0" r="0" t="0"/>
          <a:stretch/>
        </p:blipFill>
        <p:spPr>
          <a:xfrm>
            <a:off x="-5" y="-5"/>
            <a:ext cx="1652551" cy="16489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0"/>
          <p:cNvSpPr txBox="1"/>
          <p:nvPr/>
        </p:nvSpPr>
        <p:spPr>
          <a:xfrm>
            <a:off x="-97700" y="873925"/>
            <a:ext cx="4392600" cy="41097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chemeClr val="dk1"/>
              </a:buClr>
              <a:buSzPts val="2000"/>
              <a:buFont typeface="Quicksand SemiBold"/>
              <a:buChar char="●"/>
            </a:pPr>
            <a:r>
              <a:rPr b="0" i="0" lang="en" sz="2000" u="none" cap="none" strike="noStrike">
                <a:solidFill>
                  <a:schemeClr val="dk1"/>
                </a:solidFill>
                <a:latin typeface="Quicksand SemiBold"/>
                <a:ea typeface="Quicksand SemiBold"/>
                <a:cs typeface="Quicksand SemiBold"/>
                <a:sym typeface="Quicksand SemiBold"/>
              </a:rPr>
              <a:t>The table (published by the Standards and Testing Agency - STA) shows the minimum/ maximum number of questions from each times table that will be asked. </a:t>
            </a:r>
            <a:endParaRPr b="0" i="0" sz="2000" u="none" cap="none" strike="noStrike">
              <a:solidFill>
                <a:schemeClr val="dk1"/>
              </a:solidFill>
              <a:latin typeface="Quicksand SemiBold"/>
              <a:ea typeface="Quicksand SemiBold"/>
              <a:cs typeface="Quicksand SemiBold"/>
              <a:sym typeface="Quicksand SemiBold"/>
            </a:endParaRPr>
          </a:p>
          <a:p>
            <a:pPr indent="-355600" lvl="0" marL="457200" marR="0" rtl="0" algn="l">
              <a:lnSpc>
                <a:spcPct val="115000"/>
              </a:lnSpc>
              <a:spcBef>
                <a:spcPts val="0"/>
              </a:spcBef>
              <a:spcAft>
                <a:spcPts val="0"/>
              </a:spcAft>
              <a:buClr>
                <a:schemeClr val="dk2"/>
              </a:buClr>
              <a:buSzPts val="2000"/>
              <a:buFont typeface="Quicksand SemiBold"/>
              <a:buChar char="●"/>
            </a:pPr>
            <a:r>
              <a:rPr b="0" i="0" lang="en" sz="2000" u="none" cap="none" strike="noStrike">
                <a:solidFill>
                  <a:schemeClr val="dk1"/>
                </a:solidFill>
                <a:latin typeface="Quicksand SemiBold"/>
                <a:ea typeface="Quicksand SemiBold"/>
                <a:cs typeface="Quicksand SemiBold"/>
                <a:sym typeface="Quicksand SemiBold"/>
              </a:rPr>
              <a:t>The 6, 7, 8, 9 and 12 times tables are </a:t>
            </a:r>
            <a:r>
              <a:rPr b="0" i="0" lang="en" sz="2000" u="none" cap="none" strike="noStrike">
                <a:solidFill>
                  <a:srgbClr val="283593"/>
                </a:solidFill>
                <a:latin typeface="Quicksand SemiBold"/>
                <a:ea typeface="Quicksand SemiBold"/>
                <a:cs typeface="Quicksand SemiBold"/>
                <a:sym typeface="Quicksand SemiBold"/>
              </a:rPr>
              <a:t>more likely </a:t>
            </a:r>
            <a:r>
              <a:rPr b="0" i="0" lang="en" sz="2000" u="none" cap="none" strike="noStrike">
                <a:solidFill>
                  <a:schemeClr val="dk1"/>
                </a:solidFill>
                <a:latin typeface="Quicksand SemiBold"/>
                <a:ea typeface="Quicksand SemiBold"/>
                <a:cs typeface="Quicksand SemiBold"/>
                <a:sym typeface="Quicksand SemiBold"/>
              </a:rPr>
              <a:t>to be asked. </a:t>
            </a:r>
            <a:endParaRPr b="0" i="0" sz="2000" u="none" cap="none" strike="noStrike">
              <a:solidFill>
                <a:schemeClr val="dk1"/>
              </a:solidFill>
              <a:latin typeface="Quicksand SemiBold"/>
              <a:ea typeface="Quicksand SemiBold"/>
              <a:cs typeface="Quicksand SemiBold"/>
              <a:sym typeface="Quicksand SemiBold"/>
            </a:endParaRPr>
          </a:p>
          <a:p>
            <a:pPr indent="-355600" lvl="0" marL="457200" marR="0" rtl="0" algn="l">
              <a:lnSpc>
                <a:spcPct val="115000"/>
              </a:lnSpc>
              <a:spcBef>
                <a:spcPts val="0"/>
              </a:spcBef>
              <a:spcAft>
                <a:spcPts val="0"/>
              </a:spcAft>
              <a:buClr>
                <a:schemeClr val="dk2"/>
              </a:buClr>
              <a:buSzPts val="2000"/>
              <a:buFont typeface="Quicksand SemiBold"/>
              <a:buChar char="●"/>
            </a:pPr>
            <a:r>
              <a:rPr b="0" i="0" lang="en" sz="2000" u="none" cap="none" strike="noStrike">
                <a:solidFill>
                  <a:schemeClr val="dk1"/>
                </a:solidFill>
                <a:latin typeface="Quicksand SemiBold"/>
                <a:ea typeface="Quicksand SemiBold"/>
                <a:cs typeface="Quicksand SemiBold"/>
                <a:sym typeface="Quicksand SemiBold"/>
              </a:rPr>
              <a:t>Reversal of questions (e.g. 8 x 6 and 6 x 8) will not be asked in the same check. </a:t>
            </a:r>
            <a:endParaRPr b="0" i="0" sz="1800" u="none" cap="none" strike="noStrike">
              <a:solidFill>
                <a:schemeClr val="dk1"/>
              </a:solidFill>
              <a:latin typeface="Quicksand SemiBold"/>
              <a:ea typeface="Quicksand SemiBold"/>
              <a:cs typeface="Quicksand SemiBold"/>
              <a:sym typeface="Quicksand SemiBold"/>
            </a:endParaRPr>
          </a:p>
        </p:txBody>
      </p:sp>
      <p:sp>
        <p:nvSpPr>
          <p:cNvPr id="108" name="Google Shape;108;p10"/>
          <p:cNvSpPr txBox="1"/>
          <p:nvPr/>
        </p:nvSpPr>
        <p:spPr>
          <a:xfrm>
            <a:off x="0" y="0"/>
            <a:ext cx="882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222222"/>
                </a:solidFill>
                <a:latin typeface="Quicksand"/>
                <a:ea typeface="Quicksand"/>
                <a:cs typeface="Quicksand"/>
                <a:sym typeface="Quicksand"/>
              </a:rPr>
              <a:t>The questions</a:t>
            </a:r>
            <a:endParaRPr b="0" i="0" sz="1400" u="none" cap="none" strike="noStrike">
              <a:solidFill>
                <a:srgbClr val="000000"/>
              </a:solidFill>
              <a:latin typeface="Arial"/>
              <a:ea typeface="Arial"/>
              <a:cs typeface="Arial"/>
              <a:sym typeface="Arial"/>
            </a:endParaRPr>
          </a:p>
        </p:txBody>
      </p:sp>
      <p:pic>
        <p:nvPicPr>
          <p:cNvPr descr="2018 Times Tables and Multiplciation Check Table" id="109" name="Google Shape;109;p10"/>
          <p:cNvPicPr preferRelativeResize="0"/>
          <p:nvPr/>
        </p:nvPicPr>
        <p:blipFill rotWithShape="1">
          <a:blip r:embed="rId3">
            <a:alphaModFix/>
          </a:blip>
          <a:srcRect b="5544" l="9016" r="29270" t="0"/>
          <a:stretch/>
        </p:blipFill>
        <p:spPr>
          <a:xfrm>
            <a:off x="4224525" y="493800"/>
            <a:ext cx="4973147" cy="4489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3" name="Shape 113"/>
        <p:cNvGrpSpPr/>
        <p:nvPr/>
      </p:nvGrpSpPr>
      <p:grpSpPr>
        <a:xfrm>
          <a:off x="0" y="0"/>
          <a:ext cx="0" cy="0"/>
          <a:chOff x="0" y="0"/>
          <a:chExt cx="0" cy="0"/>
        </a:xfrm>
      </p:grpSpPr>
      <p:sp>
        <p:nvSpPr>
          <p:cNvPr id="114" name="Google Shape;114;p11"/>
          <p:cNvSpPr txBox="1"/>
          <p:nvPr>
            <p:ph type="title"/>
          </p:nvPr>
        </p:nvSpPr>
        <p:spPr>
          <a:xfrm>
            <a:off x="126050" y="969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Ways to support times table knowledge </a:t>
            </a:r>
            <a:endParaRPr/>
          </a:p>
        </p:txBody>
      </p:sp>
      <p:sp>
        <p:nvSpPr>
          <p:cNvPr id="115" name="Google Shape;115;p11"/>
          <p:cNvSpPr txBox="1"/>
          <p:nvPr>
            <p:ph idx="1" type="body"/>
          </p:nvPr>
        </p:nvSpPr>
        <p:spPr>
          <a:xfrm>
            <a:off x="126050" y="804375"/>
            <a:ext cx="866743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Nunito"/>
              <a:buChar char="●"/>
            </a:pPr>
            <a:r>
              <a:rPr lang="en"/>
              <a:t>Count and look for patterns.</a:t>
            </a:r>
            <a:endParaRPr/>
          </a:p>
          <a:p>
            <a:pPr indent="-342900" lvl="0" marL="457200" rtl="0" algn="l">
              <a:lnSpc>
                <a:spcPct val="115000"/>
              </a:lnSpc>
              <a:spcBef>
                <a:spcPts val="0"/>
              </a:spcBef>
              <a:spcAft>
                <a:spcPts val="0"/>
              </a:spcAft>
              <a:buSzPts val="1800"/>
              <a:buFont typeface="Nunito"/>
              <a:buChar char="●"/>
            </a:pPr>
            <a:r>
              <a:rPr lang="en"/>
              <a:t>Understand that multiplication is repeated addition.</a:t>
            </a:r>
            <a:endParaRPr/>
          </a:p>
          <a:p>
            <a:pPr indent="-342900" lvl="0" marL="457200" rtl="0" algn="l">
              <a:lnSpc>
                <a:spcPct val="115000"/>
              </a:lnSpc>
              <a:spcBef>
                <a:spcPts val="0"/>
              </a:spcBef>
              <a:spcAft>
                <a:spcPts val="0"/>
              </a:spcAft>
              <a:buSzPts val="1800"/>
              <a:buFont typeface="Nunito"/>
              <a:buChar char="●"/>
            </a:pPr>
            <a:r>
              <a:rPr lang="en"/>
              <a:t>Remember that multiplication is commutative. </a:t>
            </a:r>
            <a:endParaRPr/>
          </a:p>
          <a:p>
            <a:pPr indent="-342900" lvl="0" marL="457200" rtl="0" algn="l">
              <a:lnSpc>
                <a:spcPct val="115000"/>
              </a:lnSpc>
              <a:spcBef>
                <a:spcPts val="0"/>
              </a:spcBef>
              <a:spcAft>
                <a:spcPts val="0"/>
              </a:spcAft>
              <a:buSzPts val="1800"/>
              <a:buFont typeface="Nunito"/>
              <a:buChar char="●"/>
            </a:pPr>
            <a:r>
              <a:rPr lang="en"/>
              <a:t>Remember that multiplication is the inverse of division. </a:t>
            </a:r>
            <a:endParaRPr/>
          </a:p>
          <a:p>
            <a:pPr indent="-342900" lvl="0" marL="457200" rtl="0" algn="l">
              <a:lnSpc>
                <a:spcPct val="115000"/>
              </a:lnSpc>
              <a:spcBef>
                <a:spcPts val="0"/>
              </a:spcBef>
              <a:spcAft>
                <a:spcPts val="0"/>
              </a:spcAft>
              <a:buSzPts val="1800"/>
              <a:buFont typeface="Nunito"/>
              <a:buChar char="●"/>
            </a:pPr>
            <a:r>
              <a:rPr lang="en"/>
              <a:t>Recall and utilise fact families. </a:t>
            </a:r>
            <a:endParaRPr/>
          </a:p>
          <a:p>
            <a:pPr indent="-228600" lvl="0" marL="457200" rtl="0" algn="l">
              <a:lnSpc>
                <a:spcPct val="115000"/>
              </a:lnSpc>
              <a:spcBef>
                <a:spcPts val="0"/>
              </a:spcBef>
              <a:spcAft>
                <a:spcPts val="0"/>
              </a:spcAft>
              <a:buSzPts val="1800"/>
              <a:buFont typeface="Nunito"/>
              <a:buNone/>
            </a:pPr>
            <a:r>
              <a:t/>
            </a:r>
            <a:endParaRPr/>
          </a:p>
          <a:p>
            <a:pPr indent="0" lvl="0" marL="114300" rtl="0" algn="l">
              <a:lnSpc>
                <a:spcPct val="115000"/>
              </a:lnSpc>
              <a:spcBef>
                <a:spcPts val="0"/>
              </a:spcBef>
              <a:spcAft>
                <a:spcPts val="0"/>
              </a:spcAft>
              <a:buSzPts val="1800"/>
              <a:buNone/>
            </a:pPr>
            <a:r>
              <a:rPr lang="en"/>
              <a:t>Use different representations to represent multiplication, such as:</a:t>
            </a:r>
            <a:endParaRPr/>
          </a:p>
          <a:p>
            <a:pPr indent="-342900" lvl="0" marL="457200" rtl="0" algn="l">
              <a:lnSpc>
                <a:spcPct val="115000"/>
              </a:lnSpc>
              <a:spcBef>
                <a:spcPts val="0"/>
              </a:spcBef>
              <a:spcAft>
                <a:spcPts val="0"/>
              </a:spcAft>
              <a:buSzPts val="1800"/>
              <a:buFont typeface="Nunito"/>
              <a:buChar char="●"/>
            </a:pPr>
            <a:r>
              <a:rPr lang="en"/>
              <a:t>Concrete manipulatives such as multilink cubes or counters.</a:t>
            </a:r>
            <a:endParaRPr/>
          </a:p>
          <a:p>
            <a:pPr indent="-342900" lvl="0" marL="457200" rtl="0" algn="l">
              <a:lnSpc>
                <a:spcPct val="115000"/>
              </a:lnSpc>
              <a:spcBef>
                <a:spcPts val="0"/>
              </a:spcBef>
              <a:spcAft>
                <a:spcPts val="0"/>
              </a:spcAft>
              <a:buSzPts val="1800"/>
              <a:buFont typeface="Nunito"/>
              <a:buChar char="●"/>
            </a:pPr>
            <a:r>
              <a:rPr lang="en"/>
              <a:t>Create pictorial representations such as arrays. </a:t>
            </a:r>
            <a:endParaRPr/>
          </a:p>
        </p:txBody>
      </p:sp>
      <p:sp>
        <p:nvSpPr>
          <p:cNvPr id="116" name="Google Shape;11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0" name="Shape 120"/>
        <p:cNvGrpSpPr/>
        <p:nvPr/>
      </p:nvGrpSpPr>
      <p:grpSpPr>
        <a:xfrm>
          <a:off x="0" y="0"/>
          <a:ext cx="0" cy="0"/>
          <a:chOff x="0" y="0"/>
          <a:chExt cx="0" cy="0"/>
        </a:xfrm>
      </p:grpSpPr>
      <p:sp>
        <p:nvSpPr>
          <p:cNvPr id="121" name="Google Shape;121;p12"/>
          <p:cNvSpPr txBox="1"/>
          <p:nvPr>
            <p:ph type="title"/>
          </p:nvPr>
        </p:nvSpPr>
        <p:spPr>
          <a:xfrm>
            <a:off x="137625" y="620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Counting and looking for patterns</a:t>
            </a:r>
            <a:endParaRPr/>
          </a:p>
        </p:txBody>
      </p:sp>
      <p:sp>
        <p:nvSpPr>
          <p:cNvPr id="122" name="Google Shape;122;p12"/>
          <p:cNvSpPr txBox="1"/>
          <p:nvPr>
            <p:ph idx="1" type="body"/>
          </p:nvPr>
        </p:nvSpPr>
        <p:spPr>
          <a:xfrm>
            <a:off x="253675" y="797303"/>
            <a:ext cx="8520600" cy="1662600"/>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
              <a:t>Example: Counting in 2s </a:t>
            </a:r>
            <a:endParaRPr/>
          </a:p>
          <a:p>
            <a:pPr indent="0" lvl="0" marL="114300" rtl="0" algn="ctr">
              <a:lnSpc>
                <a:spcPct val="115000"/>
              </a:lnSpc>
              <a:spcBef>
                <a:spcPts val="0"/>
              </a:spcBef>
              <a:spcAft>
                <a:spcPts val="0"/>
              </a:spcAft>
              <a:buSzPts val="1800"/>
              <a:buNone/>
            </a:pPr>
            <a:r>
              <a:rPr lang="en"/>
              <a:t>2, 4, 6, 8, 10… </a:t>
            </a:r>
            <a:endParaRPr/>
          </a:p>
          <a:p>
            <a:pPr indent="-228600" lvl="0" marL="457200" rtl="0" algn="l">
              <a:lnSpc>
                <a:spcPct val="115000"/>
              </a:lnSpc>
              <a:spcBef>
                <a:spcPts val="0"/>
              </a:spcBef>
              <a:spcAft>
                <a:spcPts val="0"/>
              </a:spcAft>
              <a:buSzPts val="1800"/>
              <a:buFont typeface="Nunito"/>
              <a:buNone/>
            </a:pPr>
            <a:r>
              <a:t/>
            </a:r>
            <a:endParaRPr/>
          </a:p>
          <a:p>
            <a:pPr indent="-342900" lvl="0" marL="457200" rtl="0" algn="l">
              <a:lnSpc>
                <a:spcPct val="115000"/>
              </a:lnSpc>
              <a:spcBef>
                <a:spcPts val="0"/>
              </a:spcBef>
              <a:spcAft>
                <a:spcPts val="0"/>
              </a:spcAft>
              <a:buSzPts val="1800"/>
              <a:buFont typeface="Nunito"/>
              <a:buChar char="●"/>
            </a:pPr>
            <a:r>
              <a:rPr lang="en"/>
              <a:t>Ensure children have a strong understanding of counting in groups first.</a:t>
            </a:r>
            <a:endParaRPr/>
          </a:p>
          <a:p>
            <a:pPr indent="-342900" lvl="0" marL="457200" rtl="0" algn="l">
              <a:lnSpc>
                <a:spcPct val="115000"/>
              </a:lnSpc>
              <a:spcBef>
                <a:spcPts val="0"/>
              </a:spcBef>
              <a:spcAft>
                <a:spcPts val="0"/>
              </a:spcAft>
              <a:buSzPts val="1800"/>
              <a:buFont typeface="Nunito"/>
              <a:buChar char="●"/>
            </a:pPr>
            <a:r>
              <a:rPr lang="en"/>
              <a:t>When children are secure with counting, they can then look for patterns.</a:t>
            </a:r>
            <a:endParaRPr/>
          </a:p>
          <a:p>
            <a:pPr indent="-228600" lvl="0" marL="457200" rtl="0" algn="l">
              <a:lnSpc>
                <a:spcPct val="115000"/>
              </a:lnSpc>
              <a:spcBef>
                <a:spcPts val="0"/>
              </a:spcBef>
              <a:spcAft>
                <a:spcPts val="0"/>
              </a:spcAft>
              <a:buSzPts val="1800"/>
              <a:buFont typeface="Nunito"/>
              <a:buNone/>
            </a:pPr>
            <a:r>
              <a:t/>
            </a:r>
            <a:endParaRPr/>
          </a:p>
        </p:txBody>
      </p:sp>
      <p:sp>
        <p:nvSpPr>
          <p:cNvPr id="123" name="Google Shape;12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pSp>
        <p:nvGrpSpPr>
          <p:cNvPr id="124" name="Google Shape;124;p12"/>
          <p:cNvGrpSpPr/>
          <p:nvPr/>
        </p:nvGrpSpPr>
        <p:grpSpPr>
          <a:xfrm>
            <a:off x="1213352" y="3821595"/>
            <a:ext cx="1050085" cy="1069598"/>
            <a:chOff x="839283" y="2350598"/>
            <a:chExt cx="1050085" cy="1069598"/>
          </a:xfrm>
        </p:grpSpPr>
        <p:pic>
          <p:nvPicPr>
            <p:cNvPr descr="A blue and white sock&#10;&#10;Description automatically generated" id="125" name="Google Shape;125;p12"/>
            <p:cNvPicPr preferRelativeResize="0"/>
            <p:nvPr/>
          </p:nvPicPr>
          <p:blipFill rotWithShape="1">
            <a:blip r:embed="rId3">
              <a:alphaModFix/>
            </a:blip>
            <a:srcRect b="0" l="0" r="0" t="0"/>
            <a:stretch/>
          </p:blipFill>
          <p:spPr>
            <a:xfrm>
              <a:off x="839283" y="2350598"/>
              <a:ext cx="673847" cy="1069598"/>
            </a:xfrm>
            <a:prstGeom prst="rect">
              <a:avLst/>
            </a:prstGeom>
            <a:noFill/>
            <a:ln>
              <a:noFill/>
            </a:ln>
          </p:spPr>
        </p:pic>
        <p:pic>
          <p:nvPicPr>
            <p:cNvPr descr="A blue and white sock&#10;&#10;Description automatically generated" id="126" name="Google Shape;126;p12"/>
            <p:cNvPicPr preferRelativeResize="0"/>
            <p:nvPr/>
          </p:nvPicPr>
          <p:blipFill rotWithShape="1">
            <a:blip r:embed="rId3">
              <a:alphaModFix/>
            </a:blip>
            <a:srcRect b="0" l="0" r="0" t="0"/>
            <a:stretch/>
          </p:blipFill>
          <p:spPr>
            <a:xfrm>
              <a:off x="1215521" y="2350598"/>
              <a:ext cx="673847" cy="1069598"/>
            </a:xfrm>
            <a:prstGeom prst="rect">
              <a:avLst/>
            </a:prstGeom>
            <a:noFill/>
            <a:ln>
              <a:noFill/>
            </a:ln>
          </p:spPr>
        </p:pic>
      </p:grpSp>
      <p:grpSp>
        <p:nvGrpSpPr>
          <p:cNvPr id="127" name="Google Shape;127;p12"/>
          <p:cNvGrpSpPr/>
          <p:nvPr/>
        </p:nvGrpSpPr>
        <p:grpSpPr>
          <a:xfrm>
            <a:off x="2986365" y="3821595"/>
            <a:ext cx="1050085" cy="1069598"/>
            <a:chOff x="839283" y="2350598"/>
            <a:chExt cx="1050085" cy="1069598"/>
          </a:xfrm>
        </p:grpSpPr>
        <p:pic>
          <p:nvPicPr>
            <p:cNvPr descr="A blue and white sock&#10;&#10;Description automatically generated" id="128" name="Google Shape;128;p12"/>
            <p:cNvPicPr preferRelativeResize="0"/>
            <p:nvPr/>
          </p:nvPicPr>
          <p:blipFill rotWithShape="1">
            <a:blip r:embed="rId3">
              <a:alphaModFix/>
            </a:blip>
            <a:srcRect b="0" l="0" r="0" t="0"/>
            <a:stretch/>
          </p:blipFill>
          <p:spPr>
            <a:xfrm>
              <a:off x="839283" y="2350598"/>
              <a:ext cx="673847" cy="1069598"/>
            </a:xfrm>
            <a:prstGeom prst="rect">
              <a:avLst/>
            </a:prstGeom>
            <a:noFill/>
            <a:ln>
              <a:noFill/>
            </a:ln>
          </p:spPr>
        </p:pic>
        <p:pic>
          <p:nvPicPr>
            <p:cNvPr descr="A blue and white sock&#10;&#10;Description automatically generated" id="129" name="Google Shape;129;p12"/>
            <p:cNvPicPr preferRelativeResize="0"/>
            <p:nvPr/>
          </p:nvPicPr>
          <p:blipFill rotWithShape="1">
            <a:blip r:embed="rId3">
              <a:alphaModFix/>
            </a:blip>
            <a:srcRect b="0" l="0" r="0" t="0"/>
            <a:stretch/>
          </p:blipFill>
          <p:spPr>
            <a:xfrm>
              <a:off x="1215521" y="2350598"/>
              <a:ext cx="673847" cy="1069598"/>
            </a:xfrm>
            <a:prstGeom prst="rect">
              <a:avLst/>
            </a:prstGeom>
            <a:noFill/>
            <a:ln>
              <a:noFill/>
            </a:ln>
          </p:spPr>
        </p:pic>
      </p:grpSp>
      <p:grpSp>
        <p:nvGrpSpPr>
          <p:cNvPr id="130" name="Google Shape;130;p12"/>
          <p:cNvGrpSpPr/>
          <p:nvPr/>
        </p:nvGrpSpPr>
        <p:grpSpPr>
          <a:xfrm>
            <a:off x="4759378" y="3823203"/>
            <a:ext cx="1050085" cy="1069598"/>
            <a:chOff x="839283" y="2350598"/>
            <a:chExt cx="1050085" cy="1069598"/>
          </a:xfrm>
        </p:grpSpPr>
        <p:pic>
          <p:nvPicPr>
            <p:cNvPr descr="A blue and white sock&#10;&#10;Description automatically generated" id="131" name="Google Shape;131;p12"/>
            <p:cNvPicPr preferRelativeResize="0"/>
            <p:nvPr/>
          </p:nvPicPr>
          <p:blipFill rotWithShape="1">
            <a:blip r:embed="rId3">
              <a:alphaModFix/>
            </a:blip>
            <a:srcRect b="0" l="0" r="0" t="0"/>
            <a:stretch/>
          </p:blipFill>
          <p:spPr>
            <a:xfrm>
              <a:off x="839283" y="2350598"/>
              <a:ext cx="673847" cy="1069598"/>
            </a:xfrm>
            <a:prstGeom prst="rect">
              <a:avLst/>
            </a:prstGeom>
            <a:noFill/>
            <a:ln>
              <a:noFill/>
            </a:ln>
          </p:spPr>
        </p:pic>
        <p:pic>
          <p:nvPicPr>
            <p:cNvPr descr="A blue and white sock&#10;&#10;Description automatically generated" id="132" name="Google Shape;132;p12"/>
            <p:cNvPicPr preferRelativeResize="0"/>
            <p:nvPr/>
          </p:nvPicPr>
          <p:blipFill rotWithShape="1">
            <a:blip r:embed="rId3">
              <a:alphaModFix/>
            </a:blip>
            <a:srcRect b="0" l="0" r="0" t="0"/>
            <a:stretch/>
          </p:blipFill>
          <p:spPr>
            <a:xfrm>
              <a:off x="1215521" y="2350598"/>
              <a:ext cx="673847" cy="1069598"/>
            </a:xfrm>
            <a:prstGeom prst="rect">
              <a:avLst/>
            </a:prstGeom>
            <a:noFill/>
            <a:ln>
              <a:noFill/>
            </a:ln>
          </p:spPr>
        </p:pic>
      </p:grpSp>
      <p:grpSp>
        <p:nvGrpSpPr>
          <p:cNvPr id="133" name="Google Shape;133;p12"/>
          <p:cNvGrpSpPr/>
          <p:nvPr/>
        </p:nvGrpSpPr>
        <p:grpSpPr>
          <a:xfrm>
            <a:off x="6532391" y="3821595"/>
            <a:ext cx="1050085" cy="1069598"/>
            <a:chOff x="839283" y="2350598"/>
            <a:chExt cx="1050085" cy="1069598"/>
          </a:xfrm>
        </p:grpSpPr>
        <p:pic>
          <p:nvPicPr>
            <p:cNvPr descr="A blue and white sock&#10;&#10;Description automatically generated" id="134" name="Google Shape;134;p12"/>
            <p:cNvPicPr preferRelativeResize="0"/>
            <p:nvPr/>
          </p:nvPicPr>
          <p:blipFill rotWithShape="1">
            <a:blip r:embed="rId3">
              <a:alphaModFix/>
            </a:blip>
            <a:srcRect b="0" l="0" r="0" t="0"/>
            <a:stretch/>
          </p:blipFill>
          <p:spPr>
            <a:xfrm>
              <a:off x="839283" y="2350598"/>
              <a:ext cx="673847" cy="1069598"/>
            </a:xfrm>
            <a:prstGeom prst="rect">
              <a:avLst/>
            </a:prstGeom>
            <a:noFill/>
            <a:ln>
              <a:noFill/>
            </a:ln>
          </p:spPr>
        </p:pic>
        <p:pic>
          <p:nvPicPr>
            <p:cNvPr descr="A blue and white sock&#10;&#10;Description automatically generated" id="135" name="Google Shape;135;p12"/>
            <p:cNvPicPr preferRelativeResize="0"/>
            <p:nvPr/>
          </p:nvPicPr>
          <p:blipFill rotWithShape="1">
            <a:blip r:embed="rId3">
              <a:alphaModFix/>
            </a:blip>
            <a:srcRect b="0" l="0" r="0" t="0"/>
            <a:stretch/>
          </p:blipFill>
          <p:spPr>
            <a:xfrm>
              <a:off x="1215521" y="2350598"/>
              <a:ext cx="673847" cy="106959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9" name="Shape 139"/>
        <p:cNvGrpSpPr/>
        <p:nvPr/>
      </p:nvGrpSpPr>
      <p:grpSpPr>
        <a:xfrm>
          <a:off x="0" y="0"/>
          <a:ext cx="0" cy="0"/>
          <a:chOff x="0" y="0"/>
          <a:chExt cx="0" cy="0"/>
        </a:xfrm>
      </p:grpSpPr>
      <p:sp>
        <p:nvSpPr>
          <p:cNvPr id="140" name="Google Shape;140;p13"/>
          <p:cNvSpPr txBox="1"/>
          <p:nvPr>
            <p:ph type="title"/>
          </p:nvPr>
        </p:nvSpPr>
        <p:spPr>
          <a:xfrm>
            <a:off x="172450" y="507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Repeated addition</a:t>
            </a:r>
            <a:endParaRPr/>
          </a:p>
        </p:txBody>
      </p:sp>
      <p:sp>
        <p:nvSpPr>
          <p:cNvPr id="141" name="Google Shape;141;p13"/>
          <p:cNvSpPr txBox="1"/>
          <p:nvPr>
            <p:ph idx="1" type="body"/>
          </p:nvPr>
        </p:nvSpPr>
        <p:spPr>
          <a:xfrm>
            <a:off x="230475" y="1133828"/>
            <a:ext cx="8520600" cy="434700"/>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 sz="2700"/>
              <a:t>Knowing that 2 x 4 is the same as 2 + 2 + 2 + 2</a:t>
            </a:r>
            <a:endParaRPr sz="2700"/>
          </a:p>
        </p:txBody>
      </p:sp>
      <p:sp>
        <p:nvSpPr>
          <p:cNvPr id="142" name="Google Shape;14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43" name="Google Shape;143;p13"/>
          <p:cNvSpPr txBox="1"/>
          <p:nvPr/>
        </p:nvSpPr>
        <p:spPr>
          <a:xfrm>
            <a:off x="670134" y="3928767"/>
            <a:ext cx="3054000" cy="434700"/>
          </a:xfrm>
          <a:prstGeom prst="rect">
            <a:avLst/>
          </a:prstGeom>
          <a:noFill/>
          <a:ln>
            <a:noFill/>
          </a:ln>
        </p:spPr>
        <p:txBody>
          <a:bodyPr anchorCtr="0" anchor="t" bIns="91425" lIns="91425" spcFirstLastPara="1" rIns="91425" wrap="square" tIns="91425">
            <a:noAutofit/>
          </a:bodyPr>
          <a:lstStyle/>
          <a:p>
            <a:pPr indent="0" lvl="0" marL="114300" marR="0" rtl="0" algn="ctr">
              <a:lnSpc>
                <a:spcPct val="115000"/>
              </a:lnSpc>
              <a:spcBef>
                <a:spcPts val="0"/>
              </a:spcBef>
              <a:spcAft>
                <a:spcPts val="0"/>
              </a:spcAft>
              <a:buClr>
                <a:schemeClr val="dk2"/>
              </a:buClr>
              <a:buSzPts val="1800"/>
              <a:buFont typeface="Nunito"/>
              <a:buNone/>
            </a:pPr>
            <a:r>
              <a:rPr b="0" i="0" lang="en" sz="2200" u="none" cap="none" strike="noStrike">
                <a:solidFill>
                  <a:schemeClr val="dk1"/>
                </a:solidFill>
                <a:latin typeface="Quicksand SemiBold"/>
                <a:ea typeface="Quicksand SemiBold"/>
                <a:cs typeface="Quicksand SemiBold"/>
                <a:sym typeface="Quicksand SemiBold"/>
              </a:rPr>
              <a:t>2 + 2 + 2 + 2 = ?</a:t>
            </a:r>
            <a:endParaRPr b="0" i="0" sz="2000" u="none" cap="none" strike="noStrike">
              <a:solidFill>
                <a:srgbClr val="000000"/>
              </a:solidFill>
              <a:latin typeface="Quicksand SemiBold"/>
              <a:ea typeface="Quicksand SemiBold"/>
              <a:cs typeface="Quicksand SemiBold"/>
              <a:sym typeface="Quicksand SemiBold"/>
            </a:endParaRPr>
          </a:p>
        </p:txBody>
      </p:sp>
      <p:grpSp>
        <p:nvGrpSpPr>
          <p:cNvPr id="144" name="Google Shape;144;p13"/>
          <p:cNvGrpSpPr/>
          <p:nvPr/>
        </p:nvGrpSpPr>
        <p:grpSpPr>
          <a:xfrm>
            <a:off x="5031549" y="2221020"/>
            <a:ext cx="3394900" cy="1594084"/>
            <a:chOff x="5066349" y="1455020"/>
            <a:chExt cx="3394900" cy="1594084"/>
          </a:xfrm>
        </p:grpSpPr>
        <p:pic>
          <p:nvPicPr>
            <p:cNvPr id="145" name="Google Shape;145;p13"/>
            <p:cNvPicPr preferRelativeResize="0"/>
            <p:nvPr/>
          </p:nvPicPr>
          <p:blipFill rotWithShape="1">
            <a:blip r:embed="rId3">
              <a:alphaModFix/>
            </a:blip>
            <a:srcRect b="0" l="0" r="0" t="0"/>
            <a:stretch/>
          </p:blipFill>
          <p:spPr>
            <a:xfrm>
              <a:off x="5066349" y="1455020"/>
              <a:ext cx="761428" cy="761428"/>
            </a:xfrm>
            <a:prstGeom prst="rect">
              <a:avLst/>
            </a:prstGeom>
            <a:noFill/>
            <a:ln>
              <a:noFill/>
            </a:ln>
          </p:spPr>
        </p:pic>
        <p:pic>
          <p:nvPicPr>
            <p:cNvPr id="146" name="Google Shape;146;p13"/>
            <p:cNvPicPr preferRelativeResize="0"/>
            <p:nvPr/>
          </p:nvPicPr>
          <p:blipFill rotWithShape="1">
            <a:blip r:embed="rId3">
              <a:alphaModFix/>
            </a:blip>
            <a:srcRect b="0" l="0" r="0" t="0"/>
            <a:stretch/>
          </p:blipFill>
          <p:spPr>
            <a:xfrm>
              <a:off x="5944173" y="1455020"/>
              <a:ext cx="761428" cy="761428"/>
            </a:xfrm>
            <a:prstGeom prst="rect">
              <a:avLst/>
            </a:prstGeom>
            <a:noFill/>
            <a:ln>
              <a:noFill/>
            </a:ln>
          </p:spPr>
        </p:pic>
        <p:pic>
          <p:nvPicPr>
            <p:cNvPr id="147" name="Google Shape;147;p13"/>
            <p:cNvPicPr preferRelativeResize="0"/>
            <p:nvPr/>
          </p:nvPicPr>
          <p:blipFill rotWithShape="1">
            <a:blip r:embed="rId3">
              <a:alphaModFix/>
            </a:blip>
            <a:srcRect b="0" l="0" r="0" t="0"/>
            <a:stretch/>
          </p:blipFill>
          <p:spPr>
            <a:xfrm>
              <a:off x="6821997" y="1455020"/>
              <a:ext cx="761428" cy="761428"/>
            </a:xfrm>
            <a:prstGeom prst="rect">
              <a:avLst/>
            </a:prstGeom>
            <a:noFill/>
            <a:ln>
              <a:noFill/>
            </a:ln>
          </p:spPr>
        </p:pic>
        <p:pic>
          <p:nvPicPr>
            <p:cNvPr id="148" name="Google Shape;148;p13"/>
            <p:cNvPicPr preferRelativeResize="0"/>
            <p:nvPr/>
          </p:nvPicPr>
          <p:blipFill rotWithShape="1">
            <a:blip r:embed="rId3">
              <a:alphaModFix/>
            </a:blip>
            <a:srcRect b="0" l="0" r="0" t="0"/>
            <a:stretch/>
          </p:blipFill>
          <p:spPr>
            <a:xfrm>
              <a:off x="7699821" y="1455020"/>
              <a:ext cx="761428" cy="761428"/>
            </a:xfrm>
            <a:prstGeom prst="rect">
              <a:avLst/>
            </a:prstGeom>
            <a:noFill/>
            <a:ln>
              <a:noFill/>
            </a:ln>
          </p:spPr>
        </p:pic>
        <p:pic>
          <p:nvPicPr>
            <p:cNvPr id="149" name="Google Shape;149;p13"/>
            <p:cNvPicPr preferRelativeResize="0"/>
            <p:nvPr/>
          </p:nvPicPr>
          <p:blipFill rotWithShape="1">
            <a:blip r:embed="rId3">
              <a:alphaModFix/>
            </a:blip>
            <a:srcRect b="0" l="0" r="0" t="0"/>
            <a:stretch/>
          </p:blipFill>
          <p:spPr>
            <a:xfrm>
              <a:off x="5066349" y="2287676"/>
              <a:ext cx="761428" cy="761428"/>
            </a:xfrm>
            <a:prstGeom prst="rect">
              <a:avLst/>
            </a:prstGeom>
            <a:noFill/>
            <a:ln>
              <a:noFill/>
            </a:ln>
          </p:spPr>
        </p:pic>
        <p:pic>
          <p:nvPicPr>
            <p:cNvPr id="150" name="Google Shape;150;p13"/>
            <p:cNvPicPr preferRelativeResize="0"/>
            <p:nvPr/>
          </p:nvPicPr>
          <p:blipFill rotWithShape="1">
            <a:blip r:embed="rId3">
              <a:alphaModFix/>
            </a:blip>
            <a:srcRect b="0" l="0" r="0" t="0"/>
            <a:stretch/>
          </p:blipFill>
          <p:spPr>
            <a:xfrm>
              <a:off x="5944173" y="2287676"/>
              <a:ext cx="761428" cy="761428"/>
            </a:xfrm>
            <a:prstGeom prst="rect">
              <a:avLst/>
            </a:prstGeom>
            <a:noFill/>
            <a:ln>
              <a:noFill/>
            </a:ln>
          </p:spPr>
        </p:pic>
        <p:pic>
          <p:nvPicPr>
            <p:cNvPr id="151" name="Google Shape;151;p13"/>
            <p:cNvPicPr preferRelativeResize="0"/>
            <p:nvPr/>
          </p:nvPicPr>
          <p:blipFill rotWithShape="1">
            <a:blip r:embed="rId3">
              <a:alphaModFix/>
            </a:blip>
            <a:srcRect b="0" l="0" r="0" t="0"/>
            <a:stretch/>
          </p:blipFill>
          <p:spPr>
            <a:xfrm>
              <a:off x="6821997" y="2287676"/>
              <a:ext cx="761428" cy="761428"/>
            </a:xfrm>
            <a:prstGeom prst="rect">
              <a:avLst/>
            </a:prstGeom>
            <a:noFill/>
            <a:ln>
              <a:noFill/>
            </a:ln>
          </p:spPr>
        </p:pic>
        <p:pic>
          <p:nvPicPr>
            <p:cNvPr id="152" name="Google Shape;152;p13"/>
            <p:cNvPicPr preferRelativeResize="0"/>
            <p:nvPr/>
          </p:nvPicPr>
          <p:blipFill rotWithShape="1">
            <a:blip r:embed="rId3">
              <a:alphaModFix/>
            </a:blip>
            <a:srcRect b="0" l="0" r="0" t="0"/>
            <a:stretch/>
          </p:blipFill>
          <p:spPr>
            <a:xfrm>
              <a:off x="7699821" y="2287676"/>
              <a:ext cx="761428" cy="761428"/>
            </a:xfrm>
            <a:prstGeom prst="rect">
              <a:avLst/>
            </a:prstGeom>
            <a:noFill/>
            <a:ln>
              <a:noFill/>
            </a:ln>
          </p:spPr>
        </p:pic>
      </p:grpSp>
      <p:sp>
        <p:nvSpPr>
          <p:cNvPr id="153" name="Google Shape;153;p13"/>
          <p:cNvSpPr txBox="1"/>
          <p:nvPr/>
        </p:nvSpPr>
        <p:spPr>
          <a:xfrm>
            <a:off x="5031549" y="3928767"/>
            <a:ext cx="3394800" cy="434700"/>
          </a:xfrm>
          <a:prstGeom prst="rect">
            <a:avLst/>
          </a:prstGeom>
          <a:noFill/>
          <a:ln>
            <a:noFill/>
          </a:ln>
        </p:spPr>
        <p:txBody>
          <a:bodyPr anchorCtr="0" anchor="t" bIns="91425" lIns="91425" spcFirstLastPara="1" rIns="91425" wrap="square" tIns="91425">
            <a:noAutofit/>
          </a:bodyPr>
          <a:lstStyle/>
          <a:p>
            <a:pPr indent="0" lvl="0" marL="114300" marR="0" rtl="0" algn="ctr">
              <a:lnSpc>
                <a:spcPct val="115000"/>
              </a:lnSpc>
              <a:spcBef>
                <a:spcPts val="0"/>
              </a:spcBef>
              <a:spcAft>
                <a:spcPts val="0"/>
              </a:spcAft>
              <a:buClr>
                <a:schemeClr val="dk2"/>
              </a:buClr>
              <a:buSzPts val="1800"/>
              <a:buFont typeface="Nunito"/>
              <a:buNone/>
            </a:pPr>
            <a:r>
              <a:rPr b="0" i="0" lang="en" sz="2200" u="none" cap="none" strike="noStrike">
                <a:solidFill>
                  <a:schemeClr val="dk1"/>
                </a:solidFill>
                <a:latin typeface="Quicksand SemiBold"/>
                <a:ea typeface="Quicksand SemiBold"/>
                <a:cs typeface="Quicksand SemiBold"/>
                <a:sym typeface="Quicksand SemiBold"/>
              </a:rPr>
              <a:t>2 x 4 = ?</a:t>
            </a:r>
            <a:endParaRPr b="0" i="0" sz="2000" u="none" cap="none" strike="noStrike">
              <a:solidFill>
                <a:srgbClr val="000000"/>
              </a:solidFill>
              <a:latin typeface="Quicksand SemiBold"/>
              <a:ea typeface="Quicksand SemiBold"/>
              <a:cs typeface="Quicksand SemiBold"/>
              <a:sym typeface="Quicksand SemiBold"/>
            </a:endParaRPr>
          </a:p>
        </p:txBody>
      </p:sp>
      <p:pic>
        <p:nvPicPr>
          <p:cNvPr descr="A pair of red shoes&#10;&#10;Description automatically generated" id="154" name="Google Shape;154;p13"/>
          <p:cNvPicPr preferRelativeResize="0"/>
          <p:nvPr/>
        </p:nvPicPr>
        <p:blipFill rotWithShape="1">
          <a:blip r:embed="rId4">
            <a:alphaModFix/>
          </a:blip>
          <a:srcRect b="0" l="0" r="0" t="0"/>
          <a:stretch/>
        </p:blipFill>
        <p:spPr>
          <a:xfrm>
            <a:off x="945997" y="2298326"/>
            <a:ext cx="1155700" cy="800100"/>
          </a:xfrm>
          <a:prstGeom prst="rect">
            <a:avLst/>
          </a:prstGeom>
          <a:noFill/>
          <a:ln>
            <a:noFill/>
          </a:ln>
        </p:spPr>
      </p:pic>
      <p:pic>
        <p:nvPicPr>
          <p:cNvPr descr="A pair of red shoes&#10;&#10;Description automatically generated" id="155" name="Google Shape;155;p13"/>
          <p:cNvPicPr preferRelativeResize="0"/>
          <p:nvPr/>
        </p:nvPicPr>
        <p:blipFill rotWithShape="1">
          <a:blip r:embed="rId4">
            <a:alphaModFix/>
          </a:blip>
          <a:srcRect b="0" l="0" r="0" t="0"/>
          <a:stretch/>
        </p:blipFill>
        <p:spPr>
          <a:xfrm>
            <a:off x="2367588" y="2293768"/>
            <a:ext cx="1155700" cy="800100"/>
          </a:xfrm>
          <a:prstGeom prst="rect">
            <a:avLst/>
          </a:prstGeom>
          <a:noFill/>
          <a:ln>
            <a:noFill/>
          </a:ln>
        </p:spPr>
      </p:pic>
      <p:pic>
        <p:nvPicPr>
          <p:cNvPr descr="A pair of red shoes&#10;&#10;Description automatically generated" id="156" name="Google Shape;156;p13"/>
          <p:cNvPicPr preferRelativeResize="0"/>
          <p:nvPr/>
        </p:nvPicPr>
        <p:blipFill rotWithShape="1">
          <a:blip r:embed="rId4">
            <a:alphaModFix/>
          </a:blip>
          <a:srcRect b="0" l="0" r="0" t="0"/>
          <a:stretch/>
        </p:blipFill>
        <p:spPr>
          <a:xfrm>
            <a:off x="945997" y="3150318"/>
            <a:ext cx="1155700" cy="800100"/>
          </a:xfrm>
          <a:prstGeom prst="rect">
            <a:avLst/>
          </a:prstGeom>
          <a:noFill/>
          <a:ln>
            <a:noFill/>
          </a:ln>
        </p:spPr>
      </p:pic>
      <p:pic>
        <p:nvPicPr>
          <p:cNvPr descr="A pair of red shoes&#10;&#10;Description automatically generated" id="157" name="Google Shape;157;p13"/>
          <p:cNvPicPr preferRelativeResize="0"/>
          <p:nvPr/>
        </p:nvPicPr>
        <p:blipFill rotWithShape="1">
          <a:blip r:embed="rId4">
            <a:alphaModFix/>
          </a:blip>
          <a:srcRect b="0" l="0" r="0" t="0"/>
          <a:stretch/>
        </p:blipFill>
        <p:spPr>
          <a:xfrm>
            <a:off x="2367588" y="3145760"/>
            <a:ext cx="1155700" cy="80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61" name="Shape 161"/>
        <p:cNvGrpSpPr/>
        <p:nvPr/>
      </p:nvGrpSpPr>
      <p:grpSpPr>
        <a:xfrm>
          <a:off x="0" y="0"/>
          <a:ext cx="0" cy="0"/>
          <a:chOff x="0" y="0"/>
          <a:chExt cx="0" cy="0"/>
        </a:xfrm>
      </p:grpSpPr>
      <p:sp>
        <p:nvSpPr>
          <p:cNvPr id="162" name="Google Shape;162;p14"/>
          <p:cNvSpPr txBox="1"/>
          <p:nvPr>
            <p:ph type="title"/>
          </p:nvPr>
        </p:nvSpPr>
        <p:spPr>
          <a:xfrm>
            <a:off x="20725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Multiplication is commutative</a:t>
            </a:r>
            <a:endParaRPr/>
          </a:p>
        </p:txBody>
      </p:sp>
      <p:sp>
        <p:nvSpPr>
          <p:cNvPr id="163" name="Google Shape;163;p14"/>
          <p:cNvSpPr txBox="1"/>
          <p:nvPr>
            <p:ph idx="1" type="body"/>
          </p:nvPr>
        </p:nvSpPr>
        <p:spPr>
          <a:xfrm>
            <a:off x="311700" y="623853"/>
            <a:ext cx="8520600" cy="1260300"/>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 sz="2700"/>
              <a:t>3 x 2 is the same as 2 x 3</a:t>
            </a:r>
            <a:endParaRPr sz="2700"/>
          </a:p>
          <a:p>
            <a:pPr indent="-228600" lvl="0" marL="457200" rtl="0" algn="l">
              <a:lnSpc>
                <a:spcPct val="115000"/>
              </a:lnSpc>
              <a:spcBef>
                <a:spcPts val="0"/>
              </a:spcBef>
              <a:spcAft>
                <a:spcPts val="0"/>
              </a:spcAft>
              <a:buSzPts val="1800"/>
              <a:buFont typeface="Nunito"/>
              <a:buNone/>
            </a:pPr>
            <a:r>
              <a:t/>
            </a:r>
            <a:endParaRPr/>
          </a:p>
          <a:p>
            <a:pPr indent="0" lvl="0" marL="114300" rtl="0" algn="l">
              <a:lnSpc>
                <a:spcPct val="115000"/>
              </a:lnSpc>
              <a:spcBef>
                <a:spcPts val="0"/>
              </a:spcBef>
              <a:spcAft>
                <a:spcPts val="0"/>
              </a:spcAft>
              <a:buSzPts val="1800"/>
              <a:buNone/>
            </a:pPr>
            <a:r>
              <a:rPr lang="en"/>
              <a:t>Children need to understand that multiplication can be completed in any order to produce the same answer. Sometimes this link needs to be made explicit. </a:t>
            </a:r>
            <a:endParaRPr/>
          </a:p>
        </p:txBody>
      </p:sp>
      <p:pic>
        <p:nvPicPr>
          <p:cNvPr id="164" name="Google Shape;164;p14"/>
          <p:cNvPicPr preferRelativeResize="0"/>
          <p:nvPr/>
        </p:nvPicPr>
        <p:blipFill rotWithShape="1">
          <a:blip r:embed="rId3">
            <a:alphaModFix/>
          </a:blip>
          <a:srcRect b="0" l="0" r="0" t="0"/>
          <a:stretch/>
        </p:blipFill>
        <p:spPr>
          <a:xfrm>
            <a:off x="872532" y="2769259"/>
            <a:ext cx="602932" cy="602932"/>
          </a:xfrm>
          <a:prstGeom prst="rect">
            <a:avLst/>
          </a:prstGeom>
          <a:noFill/>
          <a:ln>
            <a:noFill/>
          </a:ln>
        </p:spPr>
      </p:pic>
      <p:pic>
        <p:nvPicPr>
          <p:cNvPr id="165" name="Google Shape;165;p14"/>
          <p:cNvPicPr preferRelativeResize="0"/>
          <p:nvPr/>
        </p:nvPicPr>
        <p:blipFill rotWithShape="1">
          <a:blip r:embed="rId3">
            <a:alphaModFix/>
          </a:blip>
          <a:srcRect b="0" l="0" r="0" t="0"/>
          <a:stretch/>
        </p:blipFill>
        <p:spPr>
          <a:xfrm>
            <a:off x="872532" y="3503716"/>
            <a:ext cx="602932" cy="602932"/>
          </a:xfrm>
          <a:prstGeom prst="rect">
            <a:avLst/>
          </a:prstGeom>
          <a:noFill/>
          <a:ln>
            <a:noFill/>
          </a:ln>
        </p:spPr>
      </p:pic>
      <p:pic>
        <p:nvPicPr>
          <p:cNvPr id="166" name="Google Shape;166;p14"/>
          <p:cNvPicPr preferRelativeResize="0"/>
          <p:nvPr/>
        </p:nvPicPr>
        <p:blipFill rotWithShape="1">
          <a:blip r:embed="rId3">
            <a:alphaModFix/>
          </a:blip>
          <a:srcRect b="0" l="0" r="0" t="0"/>
          <a:stretch/>
        </p:blipFill>
        <p:spPr>
          <a:xfrm>
            <a:off x="1786932" y="2771434"/>
            <a:ext cx="602932" cy="602932"/>
          </a:xfrm>
          <a:prstGeom prst="rect">
            <a:avLst/>
          </a:prstGeom>
          <a:noFill/>
          <a:ln>
            <a:noFill/>
          </a:ln>
        </p:spPr>
      </p:pic>
      <p:pic>
        <p:nvPicPr>
          <p:cNvPr id="167" name="Google Shape;167;p14"/>
          <p:cNvPicPr preferRelativeResize="0"/>
          <p:nvPr/>
        </p:nvPicPr>
        <p:blipFill rotWithShape="1">
          <a:blip r:embed="rId3">
            <a:alphaModFix/>
          </a:blip>
          <a:srcRect b="0" l="0" r="0" t="0"/>
          <a:stretch/>
        </p:blipFill>
        <p:spPr>
          <a:xfrm>
            <a:off x="1786932" y="3503716"/>
            <a:ext cx="602932" cy="602932"/>
          </a:xfrm>
          <a:prstGeom prst="rect">
            <a:avLst/>
          </a:prstGeom>
          <a:noFill/>
          <a:ln>
            <a:noFill/>
          </a:ln>
        </p:spPr>
      </p:pic>
      <p:pic>
        <p:nvPicPr>
          <p:cNvPr id="168" name="Google Shape;168;p14"/>
          <p:cNvPicPr preferRelativeResize="0"/>
          <p:nvPr/>
        </p:nvPicPr>
        <p:blipFill rotWithShape="1">
          <a:blip r:embed="rId3">
            <a:alphaModFix/>
          </a:blip>
          <a:srcRect b="0" l="0" r="0" t="0"/>
          <a:stretch/>
        </p:blipFill>
        <p:spPr>
          <a:xfrm>
            <a:off x="2701332" y="2769259"/>
            <a:ext cx="602932" cy="602932"/>
          </a:xfrm>
          <a:prstGeom prst="rect">
            <a:avLst/>
          </a:prstGeom>
          <a:noFill/>
          <a:ln>
            <a:noFill/>
          </a:ln>
        </p:spPr>
      </p:pic>
      <p:pic>
        <p:nvPicPr>
          <p:cNvPr id="169" name="Google Shape;169;p14"/>
          <p:cNvPicPr preferRelativeResize="0"/>
          <p:nvPr/>
        </p:nvPicPr>
        <p:blipFill rotWithShape="1">
          <a:blip r:embed="rId3">
            <a:alphaModFix/>
          </a:blip>
          <a:srcRect b="0" l="0" r="0" t="0"/>
          <a:stretch/>
        </p:blipFill>
        <p:spPr>
          <a:xfrm>
            <a:off x="2701332" y="3503716"/>
            <a:ext cx="602932" cy="602932"/>
          </a:xfrm>
          <a:prstGeom prst="rect">
            <a:avLst/>
          </a:prstGeom>
          <a:noFill/>
          <a:ln>
            <a:noFill/>
          </a:ln>
        </p:spPr>
      </p:pic>
      <p:pic>
        <p:nvPicPr>
          <p:cNvPr id="170" name="Google Shape;170;p14"/>
          <p:cNvPicPr preferRelativeResize="0"/>
          <p:nvPr/>
        </p:nvPicPr>
        <p:blipFill rotWithShape="1">
          <a:blip r:embed="rId4">
            <a:alphaModFix/>
          </a:blip>
          <a:srcRect b="0" l="0" r="0" t="0"/>
          <a:stretch/>
        </p:blipFill>
        <p:spPr>
          <a:xfrm>
            <a:off x="5993172" y="2769259"/>
            <a:ext cx="602932" cy="602932"/>
          </a:xfrm>
          <a:prstGeom prst="rect">
            <a:avLst/>
          </a:prstGeom>
          <a:noFill/>
          <a:ln>
            <a:noFill/>
          </a:ln>
        </p:spPr>
      </p:pic>
      <p:pic>
        <p:nvPicPr>
          <p:cNvPr id="171" name="Google Shape;171;p14"/>
          <p:cNvPicPr preferRelativeResize="0"/>
          <p:nvPr/>
        </p:nvPicPr>
        <p:blipFill rotWithShape="1">
          <a:blip r:embed="rId4">
            <a:alphaModFix/>
          </a:blip>
          <a:srcRect b="0" l="0" r="0" t="0"/>
          <a:stretch/>
        </p:blipFill>
        <p:spPr>
          <a:xfrm>
            <a:off x="5993172" y="3454186"/>
            <a:ext cx="602932" cy="602932"/>
          </a:xfrm>
          <a:prstGeom prst="rect">
            <a:avLst/>
          </a:prstGeom>
          <a:noFill/>
          <a:ln>
            <a:noFill/>
          </a:ln>
        </p:spPr>
      </p:pic>
      <p:pic>
        <p:nvPicPr>
          <p:cNvPr id="172" name="Google Shape;172;p14"/>
          <p:cNvPicPr preferRelativeResize="0"/>
          <p:nvPr/>
        </p:nvPicPr>
        <p:blipFill rotWithShape="1">
          <a:blip r:embed="rId4">
            <a:alphaModFix/>
          </a:blip>
          <a:srcRect b="0" l="0" r="0" t="0"/>
          <a:stretch/>
        </p:blipFill>
        <p:spPr>
          <a:xfrm>
            <a:off x="5993172" y="4139113"/>
            <a:ext cx="602932" cy="602932"/>
          </a:xfrm>
          <a:prstGeom prst="rect">
            <a:avLst/>
          </a:prstGeom>
          <a:noFill/>
          <a:ln>
            <a:noFill/>
          </a:ln>
        </p:spPr>
      </p:pic>
      <p:pic>
        <p:nvPicPr>
          <p:cNvPr id="173" name="Google Shape;173;p14"/>
          <p:cNvPicPr preferRelativeResize="0"/>
          <p:nvPr/>
        </p:nvPicPr>
        <p:blipFill rotWithShape="1">
          <a:blip r:embed="rId4">
            <a:alphaModFix/>
          </a:blip>
          <a:srcRect b="0" l="0" r="0" t="0"/>
          <a:stretch/>
        </p:blipFill>
        <p:spPr>
          <a:xfrm>
            <a:off x="6749076" y="2769259"/>
            <a:ext cx="602932" cy="602932"/>
          </a:xfrm>
          <a:prstGeom prst="rect">
            <a:avLst/>
          </a:prstGeom>
          <a:noFill/>
          <a:ln>
            <a:noFill/>
          </a:ln>
        </p:spPr>
      </p:pic>
      <p:pic>
        <p:nvPicPr>
          <p:cNvPr id="174" name="Google Shape;174;p14"/>
          <p:cNvPicPr preferRelativeResize="0"/>
          <p:nvPr/>
        </p:nvPicPr>
        <p:blipFill rotWithShape="1">
          <a:blip r:embed="rId4">
            <a:alphaModFix/>
          </a:blip>
          <a:srcRect b="0" l="0" r="0" t="0"/>
          <a:stretch/>
        </p:blipFill>
        <p:spPr>
          <a:xfrm>
            <a:off x="6749076" y="3454186"/>
            <a:ext cx="602932" cy="602932"/>
          </a:xfrm>
          <a:prstGeom prst="rect">
            <a:avLst/>
          </a:prstGeom>
          <a:noFill/>
          <a:ln>
            <a:noFill/>
          </a:ln>
        </p:spPr>
      </p:pic>
      <p:pic>
        <p:nvPicPr>
          <p:cNvPr id="175" name="Google Shape;175;p14"/>
          <p:cNvPicPr preferRelativeResize="0"/>
          <p:nvPr/>
        </p:nvPicPr>
        <p:blipFill rotWithShape="1">
          <a:blip r:embed="rId4">
            <a:alphaModFix/>
          </a:blip>
          <a:srcRect b="0" l="0" r="0" t="0"/>
          <a:stretch/>
        </p:blipFill>
        <p:spPr>
          <a:xfrm>
            <a:off x="6749076" y="4139113"/>
            <a:ext cx="602932" cy="602932"/>
          </a:xfrm>
          <a:prstGeom prst="rect">
            <a:avLst/>
          </a:prstGeom>
          <a:noFill/>
          <a:ln>
            <a:noFill/>
          </a:ln>
        </p:spPr>
      </p:pic>
      <p:sp>
        <p:nvSpPr>
          <p:cNvPr id="176" name="Google Shape;176;p14"/>
          <p:cNvSpPr txBox="1"/>
          <p:nvPr/>
        </p:nvSpPr>
        <p:spPr>
          <a:xfrm>
            <a:off x="311700" y="4257302"/>
            <a:ext cx="3382500" cy="447900"/>
          </a:xfrm>
          <a:prstGeom prst="rect">
            <a:avLst/>
          </a:prstGeom>
          <a:noFill/>
          <a:ln>
            <a:noFill/>
          </a:ln>
        </p:spPr>
        <p:txBody>
          <a:bodyPr anchorCtr="0" anchor="t" bIns="91425" lIns="91425" spcFirstLastPara="1" rIns="91425" wrap="square" tIns="91425">
            <a:noAutofit/>
          </a:bodyPr>
          <a:lstStyle/>
          <a:p>
            <a:pPr indent="0" lvl="0" marL="114300" marR="0" rtl="0" algn="ctr">
              <a:lnSpc>
                <a:spcPct val="115000"/>
              </a:lnSpc>
              <a:spcBef>
                <a:spcPts val="0"/>
              </a:spcBef>
              <a:spcAft>
                <a:spcPts val="0"/>
              </a:spcAft>
              <a:buClr>
                <a:schemeClr val="dk2"/>
              </a:buClr>
              <a:buSzPts val="1800"/>
              <a:buFont typeface="Nunito"/>
              <a:buNone/>
            </a:pPr>
            <a:r>
              <a:rPr b="0" i="0" lang="en" sz="2200" u="none" cap="none" strike="noStrike">
                <a:solidFill>
                  <a:schemeClr val="dk1"/>
                </a:solidFill>
                <a:latin typeface="Quicksand SemiBold"/>
                <a:ea typeface="Quicksand SemiBold"/>
                <a:cs typeface="Quicksand SemiBold"/>
                <a:sym typeface="Quicksand SemiBold"/>
              </a:rPr>
              <a:t>3 lots of 2 = 6</a:t>
            </a:r>
            <a:endParaRPr b="0" i="0" sz="2200" u="none" cap="none" strike="noStrike">
              <a:solidFill>
                <a:schemeClr val="dk1"/>
              </a:solidFill>
              <a:latin typeface="Quicksand SemiBold"/>
              <a:ea typeface="Quicksand SemiBold"/>
              <a:cs typeface="Quicksand SemiBold"/>
              <a:sym typeface="Quicksand SemiBold"/>
            </a:endParaRPr>
          </a:p>
        </p:txBody>
      </p:sp>
      <p:sp>
        <p:nvSpPr>
          <p:cNvPr id="177" name="Google Shape;177;p14"/>
          <p:cNvSpPr txBox="1"/>
          <p:nvPr/>
        </p:nvSpPr>
        <p:spPr>
          <a:xfrm>
            <a:off x="4916466" y="4705190"/>
            <a:ext cx="3382500" cy="447900"/>
          </a:xfrm>
          <a:prstGeom prst="rect">
            <a:avLst/>
          </a:prstGeom>
          <a:noFill/>
          <a:ln>
            <a:noFill/>
          </a:ln>
        </p:spPr>
        <p:txBody>
          <a:bodyPr anchorCtr="0" anchor="t" bIns="91425" lIns="91425" spcFirstLastPara="1" rIns="91425" wrap="square" tIns="91425">
            <a:noAutofit/>
          </a:bodyPr>
          <a:lstStyle/>
          <a:p>
            <a:pPr indent="0" lvl="0" marL="114300" marR="0" rtl="0" algn="ctr">
              <a:lnSpc>
                <a:spcPct val="115000"/>
              </a:lnSpc>
              <a:spcBef>
                <a:spcPts val="0"/>
              </a:spcBef>
              <a:spcAft>
                <a:spcPts val="0"/>
              </a:spcAft>
              <a:buClr>
                <a:schemeClr val="dk2"/>
              </a:buClr>
              <a:buSzPts val="1800"/>
              <a:buFont typeface="Nunito"/>
              <a:buNone/>
            </a:pPr>
            <a:r>
              <a:rPr b="0" i="0" lang="en" sz="2200" u="none" cap="none" strike="noStrike">
                <a:solidFill>
                  <a:schemeClr val="dk1"/>
                </a:solidFill>
                <a:latin typeface="Quicksand SemiBold"/>
                <a:ea typeface="Quicksand SemiBold"/>
                <a:cs typeface="Quicksand SemiBold"/>
                <a:sym typeface="Quicksand SemiBold"/>
              </a:rPr>
              <a:t>2 lots of 3 = 6</a:t>
            </a:r>
            <a:endParaRPr b="0" i="0" sz="2200" u="none" cap="none" strike="noStrike">
              <a:solidFill>
                <a:schemeClr val="dk1"/>
              </a:solidFill>
              <a:latin typeface="Quicksand SemiBold"/>
              <a:ea typeface="Quicksand SemiBold"/>
              <a:cs typeface="Quicksand SemiBold"/>
              <a:sym typeface="Quicksand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81" name="Shape 181"/>
        <p:cNvGrpSpPr/>
        <p:nvPr/>
      </p:nvGrpSpPr>
      <p:grpSpPr>
        <a:xfrm>
          <a:off x="0" y="0"/>
          <a:ext cx="0" cy="0"/>
          <a:chOff x="0" y="0"/>
          <a:chExt cx="0" cy="0"/>
        </a:xfrm>
      </p:grpSpPr>
      <p:sp>
        <p:nvSpPr>
          <p:cNvPr id="182" name="Google Shape;182;p15"/>
          <p:cNvSpPr txBox="1"/>
          <p:nvPr>
            <p:ph type="title"/>
          </p:nvPr>
        </p:nvSpPr>
        <p:spPr>
          <a:xfrm>
            <a:off x="12605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Multiplication is the inverse of division</a:t>
            </a:r>
            <a:endParaRPr/>
          </a:p>
        </p:txBody>
      </p:sp>
      <p:sp>
        <p:nvSpPr>
          <p:cNvPr id="183" name="Google Shape;183;p15"/>
          <p:cNvSpPr txBox="1"/>
          <p:nvPr>
            <p:ph idx="1" type="body"/>
          </p:nvPr>
        </p:nvSpPr>
        <p:spPr>
          <a:xfrm>
            <a:off x="311700" y="739303"/>
            <a:ext cx="8520600" cy="1260300"/>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
              <a:t>20 ÷ 5 = 4 can be worked out because 5 x 4 = 20</a:t>
            </a:r>
            <a:endParaRPr/>
          </a:p>
          <a:p>
            <a:pPr indent="0" lvl="0" marL="114300" rtl="0" algn="ctr">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
              <a:t>Using pictorial representations (such as arrays) is useful here for children to see the link between multiplication and division. </a:t>
            </a:r>
            <a:endParaRPr/>
          </a:p>
        </p:txBody>
      </p:sp>
      <p:sp>
        <p:nvSpPr>
          <p:cNvPr id="184" name="Google Shape;18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pSp>
        <p:nvGrpSpPr>
          <p:cNvPr id="185" name="Google Shape;185;p15"/>
          <p:cNvGrpSpPr/>
          <p:nvPr/>
        </p:nvGrpSpPr>
        <p:grpSpPr>
          <a:xfrm>
            <a:off x="2395452" y="2571742"/>
            <a:ext cx="3555150" cy="2303135"/>
            <a:chOff x="623168" y="2328307"/>
            <a:chExt cx="4211764" cy="2728510"/>
          </a:xfrm>
        </p:grpSpPr>
        <p:pic>
          <p:nvPicPr>
            <p:cNvPr id="186" name="Google Shape;186;p15"/>
            <p:cNvPicPr preferRelativeResize="0"/>
            <p:nvPr/>
          </p:nvPicPr>
          <p:blipFill rotWithShape="1">
            <a:blip r:embed="rId3">
              <a:alphaModFix/>
            </a:blip>
            <a:srcRect b="0" l="0" r="0" t="0"/>
            <a:stretch/>
          </p:blipFill>
          <p:spPr>
            <a:xfrm>
              <a:off x="623168" y="2328307"/>
              <a:ext cx="602932" cy="602932"/>
            </a:xfrm>
            <a:prstGeom prst="rect">
              <a:avLst/>
            </a:prstGeom>
            <a:noFill/>
            <a:ln>
              <a:noFill/>
            </a:ln>
          </p:spPr>
        </p:pic>
        <p:pic>
          <p:nvPicPr>
            <p:cNvPr id="187" name="Google Shape;187;p15"/>
            <p:cNvPicPr preferRelativeResize="0"/>
            <p:nvPr/>
          </p:nvPicPr>
          <p:blipFill rotWithShape="1">
            <a:blip r:embed="rId3">
              <a:alphaModFix/>
            </a:blip>
            <a:srcRect b="0" l="0" r="0" t="0"/>
            <a:stretch/>
          </p:blipFill>
          <p:spPr>
            <a:xfrm>
              <a:off x="623168" y="3029887"/>
              <a:ext cx="602932" cy="602932"/>
            </a:xfrm>
            <a:prstGeom prst="rect">
              <a:avLst/>
            </a:prstGeom>
            <a:noFill/>
            <a:ln>
              <a:noFill/>
            </a:ln>
          </p:spPr>
        </p:pic>
        <p:pic>
          <p:nvPicPr>
            <p:cNvPr id="188" name="Google Shape;188;p15"/>
            <p:cNvPicPr preferRelativeResize="0"/>
            <p:nvPr/>
          </p:nvPicPr>
          <p:blipFill rotWithShape="1">
            <a:blip r:embed="rId3">
              <a:alphaModFix/>
            </a:blip>
            <a:srcRect b="0" l="0" r="0" t="0"/>
            <a:stretch/>
          </p:blipFill>
          <p:spPr>
            <a:xfrm>
              <a:off x="623168" y="3731467"/>
              <a:ext cx="602932" cy="602932"/>
            </a:xfrm>
            <a:prstGeom prst="rect">
              <a:avLst/>
            </a:prstGeom>
            <a:noFill/>
            <a:ln>
              <a:noFill/>
            </a:ln>
          </p:spPr>
        </p:pic>
        <p:pic>
          <p:nvPicPr>
            <p:cNvPr id="189" name="Google Shape;189;p15"/>
            <p:cNvPicPr preferRelativeResize="0"/>
            <p:nvPr/>
          </p:nvPicPr>
          <p:blipFill rotWithShape="1">
            <a:blip r:embed="rId3">
              <a:alphaModFix/>
            </a:blip>
            <a:srcRect b="0" l="0" r="0" t="0"/>
            <a:stretch/>
          </p:blipFill>
          <p:spPr>
            <a:xfrm>
              <a:off x="623168" y="4433047"/>
              <a:ext cx="602932" cy="602932"/>
            </a:xfrm>
            <a:prstGeom prst="rect">
              <a:avLst/>
            </a:prstGeom>
            <a:noFill/>
            <a:ln>
              <a:noFill/>
            </a:ln>
          </p:spPr>
        </p:pic>
        <p:pic>
          <p:nvPicPr>
            <p:cNvPr id="190" name="Google Shape;190;p15"/>
            <p:cNvPicPr preferRelativeResize="0"/>
            <p:nvPr/>
          </p:nvPicPr>
          <p:blipFill rotWithShape="1">
            <a:blip r:embed="rId3">
              <a:alphaModFix/>
            </a:blip>
            <a:srcRect b="0" l="0" r="0" t="0"/>
            <a:stretch/>
          </p:blipFill>
          <p:spPr>
            <a:xfrm>
              <a:off x="1525376" y="2328307"/>
              <a:ext cx="602932" cy="602932"/>
            </a:xfrm>
            <a:prstGeom prst="rect">
              <a:avLst/>
            </a:prstGeom>
            <a:noFill/>
            <a:ln>
              <a:noFill/>
            </a:ln>
          </p:spPr>
        </p:pic>
        <p:pic>
          <p:nvPicPr>
            <p:cNvPr id="191" name="Google Shape;191;p15"/>
            <p:cNvPicPr preferRelativeResize="0"/>
            <p:nvPr/>
          </p:nvPicPr>
          <p:blipFill rotWithShape="1">
            <a:blip r:embed="rId3">
              <a:alphaModFix/>
            </a:blip>
            <a:srcRect b="0" l="0" r="0" t="0"/>
            <a:stretch/>
          </p:blipFill>
          <p:spPr>
            <a:xfrm>
              <a:off x="1525376" y="3029887"/>
              <a:ext cx="602932" cy="602932"/>
            </a:xfrm>
            <a:prstGeom prst="rect">
              <a:avLst/>
            </a:prstGeom>
            <a:noFill/>
            <a:ln>
              <a:noFill/>
            </a:ln>
          </p:spPr>
        </p:pic>
        <p:pic>
          <p:nvPicPr>
            <p:cNvPr id="192" name="Google Shape;192;p15"/>
            <p:cNvPicPr preferRelativeResize="0"/>
            <p:nvPr/>
          </p:nvPicPr>
          <p:blipFill rotWithShape="1">
            <a:blip r:embed="rId3">
              <a:alphaModFix/>
            </a:blip>
            <a:srcRect b="0" l="0" r="0" t="0"/>
            <a:stretch/>
          </p:blipFill>
          <p:spPr>
            <a:xfrm>
              <a:off x="1525376" y="3731467"/>
              <a:ext cx="602932" cy="602932"/>
            </a:xfrm>
            <a:prstGeom prst="rect">
              <a:avLst/>
            </a:prstGeom>
            <a:noFill/>
            <a:ln>
              <a:noFill/>
            </a:ln>
          </p:spPr>
        </p:pic>
        <p:pic>
          <p:nvPicPr>
            <p:cNvPr id="193" name="Google Shape;193;p15"/>
            <p:cNvPicPr preferRelativeResize="0"/>
            <p:nvPr/>
          </p:nvPicPr>
          <p:blipFill rotWithShape="1">
            <a:blip r:embed="rId3">
              <a:alphaModFix/>
            </a:blip>
            <a:srcRect b="0" l="0" r="0" t="0"/>
            <a:stretch/>
          </p:blipFill>
          <p:spPr>
            <a:xfrm>
              <a:off x="1525376" y="4433047"/>
              <a:ext cx="602932" cy="602932"/>
            </a:xfrm>
            <a:prstGeom prst="rect">
              <a:avLst/>
            </a:prstGeom>
            <a:noFill/>
            <a:ln>
              <a:noFill/>
            </a:ln>
          </p:spPr>
        </p:pic>
        <p:pic>
          <p:nvPicPr>
            <p:cNvPr id="194" name="Google Shape;194;p15"/>
            <p:cNvPicPr preferRelativeResize="0"/>
            <p:nvPr/>
          </p:nvPicPr>
          <p:blipFill rotWithShape="1">
            <a:blip r:embed="rId3">
              <a:alphaModFix/>
            </a:blip>
            <a:srcRect b="0" l="0" r="0" t="0"/>
            <a:stretch/>
          </p:blipFill>
          <p:spPr>
            <a:xfrm>
              <a:off x="2427584" y="2328307"/>
              <a:ext cx="602932" cy="602932"/>
            </a:xfrm>
            <a:prstGeom prst="rect">
              <a:avLst/>
            </a:prstGeom>
            <a:noFill/>
            <a:ln>
              <a:noFill/>
            </a:ln>
          </p:spPr>
        </p:pic>
        <p:pic>
          <p:nvPicPr>
            <p:cNvPr id="195" name="Google Shape;195;p15"/>
            <p:cNvPicPr preferRelativeResize="0"/>
            <p:nvPr/>
          </p:nvPicPr>
          <p:blipFill rotWithShape="1">
            <a:blip r:embed="rId3">
              <a:alphaModFix/>
            </a:blip>
            <a:srcRect b="0" l="0" r="0" t="0"/>
            <a:stretch/>
          </p:blipFill>
          <p:spPr>
            <a:xfrm>
              <a:off x="2427584" y="3029887"/>
              <a:ext cx="602932" cy="602932"/>
            </a:xfrm>
            <a:prstGeom prst="rect">
              <a:avLst/>
            </a:prstGeom>
            <a:noFill/>
            <a:ln>
              <a:noFill/>
            </a:ln>
          </p:spPr>
        </p:pic>
        <p:pic>
          <p:nvPicPr>
            <p:cNvPr id="196" name="Google Shape;196;p15"/>
            <p:cNvPicPr preferRelativeResize="0"/>
            <p:nvPr/>
          </p:nvPicPr>
          <p:blipFill rotWithShape="1">
            <a:blip r:embed="rId3">
              <a:alphaModFix/>
            </a:blip>
            <a:srcRect b="0" l="0" r="0" t="0"/>
            <a:stretch/>
          </p:blipFill>
          <p:spPr>
            <a:xfrm>
              <a:off x="2427584" y="3731467"/>
              <a:ext cx="602932" cy="602932"/>
            </a:xfrm>
            <a:prstGeom prst="rect">
              <a:avLst/>
            </a:prstGeom>
            <a:noFill/>
            <a:ln>
              <a:noFill/>
            </a:ln>
          </p:spPr>
        </p:pic>
        <p:pic>
          <p:nvPicPr>
            <p:cNvPr id="197" name="Google Shape;197;p15"/>
            <p:cNvPicPr preferRelativeResize="0"/>
            <p:nvPr/>
          </p:nvPicPr>
          <p:blipFill rotWithShape="1">
            <a:blip r:embed="rId3">
              <a:alphaModFix/>
            </a:blip>
            <a:srcRect b="0" l="0" r="0" t="0"/>
            <a:stretch/>
          </p:blipFill>
          <p:spPr>
            <a:xfrm>
              <a:off x="2427584" y="4433047"/>
              <a:ext cx="602932" cy="602932"/>
            </a:xfrm>
            <a:prstGeom prst="rect">
              <a:avLst/>
            </a:prstGeom>
            <a:noFill/>
            <a:ln>
              <a:noFill/>
            </a:ln>
          </p:spPr>
        </p:pic>
        <p:pic>
          <p:nvPicPr>
            <p:cNvPr id="198" name="Google Shape;198;p15"/>
            <p:cNvPicPr preferRelativeResize="0"/>
            <p:nvPr/>
          </p:nvPicPr>
          <p:blipFill rotWithShape="1">
            <a:blip r:embed="rId3">
              <a:alphaModFix/>
            </a:blip>
            <a:srcRect b="0" l="0" r="0" t="0"/>
            <a:stretch/>
          </p:blipFill>
          <p:spPr>
            <a:xfrm>
              <a:off x="3329792" y="2334180"/>
              <a:ext cx="602932" cy="602932"/>
            </a:xfrm>
            <a:prstGeom prst="rect">
              <a:avLst/>
            </a:prstGeom>
            <a:noFill/>
            <a:ln>
              <a:noFill/>
            </a:ln>
          </p:spPr>
        </p:pic>
        <p:pic>
          <p:nvPicPr>
            <p:cNvPr id="199" name="Google Shape;199;p15"/>
            <p:cNvPicPr preferRelativeResize="0"/>
            <p:nvPr/>
          </p:nvPicPr>
          <p:blipFill rotWithShape="1">
            <a:blip r:embed="rId3">
              <a:alphaModFix/>
            </a:blip>
            <a:srcRect b="0" l="0" r="0" t="0"/>
            <a:stretch/>
          </p:blipFill>
          <p:spPr>
            <a:xfrm>
              <a:off x="3329792" y="3035760"/>
              <a:ext cx="602932" cy="602932"/>
            </a:xfrm>
            <a:prstGeom prst="rect">
              <a:avLst/>
            </a:prstGeom>
            <a:noFill/>
            <a:ln>
              <a:noFill/>
            </a:ln>
          </p:spPr>
        </p:pic>
        <p:pic>
          <p:nvPicPr>
            <p:cNvPr id="200" name="Google Shape;200;p15"/>
            <p:cNvPicPr preferRelativeResize="0"/>
            <p:nvPr/>
          </p:nvPicPr>
          <p:blipFill rotWithShape="1">
            <a:blip r:embed="rId3">
              <a:alphaModFix/>
            </a:blip>
            <a:srcRect b="0" l="0" r="0" t="0"/>
            <a:stretch/>
          </p:blipFill>
          <p:spPr>
            <a:xfrm>
              <a:off x="3329792" y="3737340"/>
              <a:ext cx="602932" cy="602932"/>
            </a:xfrm>
            <a:prstGeom prst="rect">
              <a:avLst/>
            </a:prstGeom>
            <a:noFill/>
            <a:ln>
              <a:noFill/>
            </a:ln>
          </p:spPr>
        </p:pic>
        <p:pic>
          <p:nvPicPr>
            <p:cNvPr id="201" name="Google Shape;201;p15"/>
            <p:cNvPicPr preferRelativeResize="0"/>
            <p:nvPr/>
          </p:nvPicPr>
          <p:blipFill rotWithShape="1">
            <a:blip r:embed="rId3">
              <a:alphaModFix/>
            </a:blip>
            <a:srcRect b="0" l="0" r="0" t="0"/>
            <a:stretch/>
          </p:blipFill>
          <p:spPr>
            <a:xfrm>
              <a:off x="3329792" y="4438920"/>
              <a:ext cx="602932" cy="602932"/>
            </a:xfrm>
            <a:prstGeom prst="rect">
              <a:avLst/>
            </a:prstGeom>
            <a:noFill/>
            <a:ln>
              <a:noFill/>
            </a:ln>
          </p:spPr>
        </p:pic>
        <p:pic>
          <p:nvPicPr>
            <p:cNvPr id="202" name="Google Shape;202;p15"/>
            <p:cNvPicPr preferRelativeResize="0"/>
            <p:nvPr/>
          </p:nvPicPr>
          <p:blipFill rotWithShape="1">
            <a:blip r:embed="rId3">
              <a:alphaModFix/>
            </a:blip>
            <a:srcRect b="0" l="0" r="0" t="0"/>
            <a:stretch/>
          </p:blipFill>
          <p:spPr>
            <a:xfrm>
              <a:off x="4232000" y="2349145"/>
              <a:ext cx="602932" cy="602932"/>
            </a:xfrm>
            <a:prstGeom prst="rect">
              <a:avLst/>
            </a:prstGeom>
            <a:noFill/>
            <a:ln>
              <a:noFill/>
            </a:ln>
          </p:spPr>
        </p:pic>
        <p:pic>
          <p:nvPicPr>
            <p:cNvPr id="203" name="Google Shape;203;p15"/>
            <p:cNvPicPr preferRelativeResize="0"/>
            <p:nvPr/>
          </p:nvPicPr>
          <p:blipFill rotWithShape="1">
            <a:blip r:embed="rId3">
              <a:alphaModFix/>
            </a:blip>
            <a:srcRect b="0" l="0" r="0" t="0"/>
            <a:stretch/>
          </p:blipFill>
          <p:spPr>
            <a:xfrm>
              <a:off x="4232000" y="3050725"/>
              <a:ext cx="602932" cy="602932"/>
            </a:xfrm>
            <a:prstGeom prst="rect">
              <a:avLst/>
            </a:prstGeom>
            <a:noFill/>
            <a:ln>
              <a:noFill/>
            </a:ln>
          </p:spPr>
        </p:pic>
        <p:pic>
          <p:nvPicPr>
            <p:cNvPr id="204" name="Google Shape;204;p15"/>
            <p:cNvPicPr preferRelativeResize="0"/>
            <p:nvPr/>
          </p:nvPicPr>
          <p:blipFill rotWithShape="1">
            <a:blip r:embed="rId3">
              <a:alphaModFix/>
            </a:blip>
            <a:srcRect b="0" l="0" r="0" t="0"/>
            <a:stretch/>
          </p:blipFill>
          <p:spPr>
            <a:xfrm>
              <a:off x="4232000" y="3752305"/>
              <a:ext cx="602932" cy="602932"/>
            </a:xfrm>
            <a:prstGeom prst="rect">
              <a:avLst/>
            </a:prstGeom>
            <a:noFill/>
            <a:ln>
              <a:noFill/>
            </a:ln>
          </p:spPr>
        </p:pic>
        <p:pic>
          <p:nvPicPr>
            <p:cNvPr id="205" name="Google Shape;205;p15"/>
            <p:cNvPicPr preferRelativeResize="0"/>
            <p:nvPr/>
          </p:nvPicPr>
          <p:blipFill rotWithShape="1">
            <a:blip r:embed="rId3">
              <a:alphaModFix/>
            </a:blip>
            <a:srcRect b="0" l="0" r="0" t="0"/>
            <a:stretch/>
          </p:blipFill>
          <p:spPr>
            <a:xfrm>
              <a:off x="4232000" y="4453885"/>
              <a:ext cx="602932" cy="602932"/>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09" name="Shape 209"/>
        <p:cNvGrpSpPr/>
        <p:nvPr/>
      </p:nvGrpSpPr>
      <p:grpSpPr>
        <a:xfrm>
          <a:off x="0" y="0"/>
          <a:ext cx="0" cy="0"/>
          <a:chOff x="0" y="0"/>
          <a:chExt cx="0" cy="0"/>
        </a:xfrm>
      </p:grpSpPr>
      <p:sp>
        <p:nvSpPr>
          <p:cNvPr id="210" name="Google Shape;210;p16"/>
          <p:cNvSpPr txBox="1"/>
          <p:nvPr>
            <p:ph type="title"/>
          </p:nvPr>
        </p:nvSpPr>
        <p:spPr>
          <a:xfrm>
            <a:off x="137625" y="-655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Fact families</a:t>
            </a:r>
            <a:endParaRPr/>
          </a:p>
        </p:txBody>
      </p:sp>
      <p:sp>
        <p:nvSpPr>
          <p:cNvPr id="211" name="Google Shape;211;p16"/>
          <p:cNvSpPr txBox="1"/>
          <p:nvPr>
            <p:ph idx="1" type="body"/>
          </p:nvPr>
        </p:nvSpPr>
        <p:spPr>
          <a:xfrm>
            <a:off x="311700" y="449228"/>
            <a:ext cx="8520600" cy="1284600"/>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 sz="2600"/>
              <a:t>4 x 5 = 20,          20 ÷ 5 = 4</a:t>
            </a:r>
            <a:endParaRPr sz="2600"/>
          </a:p>
          <a:p>
            <a:pPr indent="0" lvl="0" marL="114300" rtl="0" algn="ctr">
              <a:lnSpc>
                <a:spcPct val="115000"/>
              </a:lnSpc>
              <a:spcBef>
                <a:spcPts val="0"/>
              </a:spcBef>
              <a:spcAft>
                <a:spcPts val="0"/>
              </a:spcAft>
              <a:buSzPts val="1800"/>
              <a:buNone/>
            </a:pPr>
            <a:r>
              <a:rPr lang="en" sz="2600"/>
              <a:t>5 x 4 = 20,          20 ÷ 4 = 5</a:t>
            </a:r>
            <a:endParaRPr sz="2600"/>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
              <a:t>Due to their commutative understanding, children should also be able to see whole number families. For many children this will need to be pointed out and discussed. </a:t>
            </a:r>
            <a:endParaRPr/>
          </a:p>
        </p:txBody>
      </p:sp>
      <p:sp>
        <p:nvSpPr>
          <p:cNvPr id="212" name="Google Shape;21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pSp>
        <p:nvGrpSpPr>
          <p:cNvPr id="213" name="Google Shape;213;p16"/>
          <p:cNvGrpSpPr/>
          <p:nvPr/>
        </p:nvGrpSpPr>
        <p:grpSpPr>
          <a:xfrm>
            <a:off x="3368791" y="3012700"/>
            <a:ext cx="2311412" cy="1866155"/>
            <a:chOff x="3416241" y="2349122"/>
            <a:chExt cx="2311412" cy="1866155"/>
          </a:xfrm>
        </p:grpSpPr>
        <p:sp>
          <p:nvSpPr>
            <p:cNvPr id="214" name="Google Shape;214;p16"/>
            <p:cNvSpPr/>
            <p:nvPr/>
          </p:nvSpPr>
          <p:spPr>
            <a:xfrm>
              <a:off x="4186747" y="2349122"/>
              <a:ext cx="770400" cy="770400"/>
            </a:xfrm>
            <a:prstGeom prst="ellipse">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2100" u="none" cap="none" strike="noStrike">
                  <a:solidFill>
                    <a:schemeClr val="dk1"/>
                  </a:solidFill>
                  <a:latin typeface="Quicksand"/>
                  <a:ea typeface="Quicksand"/>
                  <a:cs typeface="Quicksand"/>
                  <a:sym typeface="Quicksand"/>
                </a:rPr>
                <a:t>20</a:t>
              </a:r>
              <a:endParaRPr b="1" i="0" sz="1900" u="none" cap="none" strike="noStrike">
                <a:solidFill>
                  <a:srgbClr val="000000"/>
                </a:solidFill>
                <a:latin typeface="Quicksand"/>
                <a:ea typeface="Quicksand"/>
                <a:cs typeface="Quicksand"/>
                <a:sym typeface="Quicksand"/>
              </a:endParaRPr>
            </a:p>
          </p:txBody>
        </p:sp>
        <p:sp>
          <p:nvSpPr>
            <p:cNvPr id="215" name="Google Shape;215;p16"/>
            <p:cNvSpPr/>
            <p:nvPr/>
          </p:nvSpPr>
          <p:spPr>
            <a:xfrm>
              <a:off x="3416241" y="3444877"/>
              <a:ext cx="770400" cy="770400"/>
            </a:xfrm>
            <a:prstGeom prst="ellipse">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2200" u="none" cap="none" strike="noStrike">
                  <a:solidFill>
                    <a:schemeClr val="dk1"/>
                  </a:solidFill>
                  <a:latin typeface="Quicksand"/>
                  <a:ea typeface="Quicksand"/>
                  <a:cs typeface="Quicksand"/>
                  <a:sym typeface="Quicksand"/>
                </a:rPr>
                <a:t>4</a:t>
              </a:r>
              <a:endParaRPr b="1" i="0" sz="2200" u="none" cap="none" strike="noStrike">
                <a:solidFill>
                  <a:srgbClr val="000000"/>
                </a:solidFill>
                <a:latin typeface="Quicksand"/>
                <a:ea typeface="Quicksand"/>
                <a:cs typeface="Quicksand"/>
                <a:sym typeface="Quicksand"/>
              </a:endParaRPr>
            </a:p>
          </p:txBody>
        </p:sp>
        <p:sp>
          <p:nvSpPr>
            <p:cNvPr id="216" name="Google Shape;216;p16"/>
            <p:cNvSpPr/>
            <p:nvPr/>
          </p:nvSpPr>
          <p:spPr>
            <a:xfrm>
              <a:off x="4957253" y="3444877"/>
              <a:ext cx="770400" cy="770400"/>
            </a:xfrm>
            <a:prstGeom prst="ellipse">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2200" u="none" cap="none" strike="noStrike">
                  <a:solidFill>
                    <a:schemeClr val="dk1"/>
                  </a:solidFill>
                  <a:latin typeface="Quicksand"/>
                  <a:ea typeface="Quicksand"/>
                  <a:cs typeface="Quicksand"/>
                  <a:sym typeface="Quicksand"/>
                </a:rPr>
                <a:t>5</a:t>
              </a:r>
              <a:endParaRPr b="1" i="0" sz="2000" u="none" cap="none" strike="noStrike">
                <a:solidFill>
                  <a:srgbClr val="000000"/>
                </a:solidFill>
                <a:latin typeface="Quicksand"/>
                <a:ea typeface="Quicksand"/>
                <a:cs typeface="Quicksand"/>
                <a:sym typeface="Quicksand"/>
              </a:endParaRPr>
            </a:p>
          </p:txBody>
        </p:sp>
        <p:cxnSp>
          <p:nvCxnSpPr>
            <p:cNvPr id="217" name="Google Shape;217;p16"/>
            <p:cNvCxnSpPr>
              <a:stCxn id="214" idx="3"/>
              <a:endCxn id="215" idx="0"/>
            </p:cNvCxnSpPr>
            <p:nvPr/>
          </p:nvCxnSpPr>
          <p:spPr>
            <a:xfrm flipH="1">
              <a:off x="3801569" y="3006700"/>
              <a:ext cx="498000" cy="438300"/>
            </a:xfrm>
            <a:prstGeom prst="straightConnector1">
              <a:avLst/>
            </a:prstGeom>
            <a:noFill/>
            <a:ln cap="flat" cmpd="sng" w="9525">
              <a:solidFill>
                <a:schemeClr val="dk1"/>
              </a:solidFill>
              <a:prstDash val="solid"/>
              <a:round/>
              <a:headEnd len="sm" w="sm" type="none"/>
              <a:tailEnd len="sm" w="sm" type="none"/>
            </a:ln>
          </p:spPr>
        </p:cxnSp>
        <p:cxnSp>
          <p:nvCxnSpPr>
            <p:cNvPr id="218" name="Google Shape;218;p16"/>
            <p:cNvCxnSpPr>
              <a:stCxn id="214" idx="5"/>
              <a:endCxn id="216" idx="0"/>
            </p:cNvCxnSpPr>
            <p:nvPr/>
          </p:nvCxnSpPr>
          <p:spPr>
            <a:xfrm>
              <a:off x="4844325" y="3006700"/>
              <a:ext cx="498000" cy="438300"/>
            </a:xfrm>
            <a:prstGeom prst="straightConnector1">
              <a:avLst/>
            </a:prstGeom>
            <a:noFill/>
            <a:ln cap="flat" cmpd="sng" w="9525">
              <a:solidFill>
                <a:schemeClr val="dk1"/>
              </a:solidFill>
              <a:prstDash val="solid"/>
              <a:round/>
              <a:headEnd len="sm" w="sm" type="none"/>
              <a:tailEnd len="sm" w="sm" type="none"/>
            </a:ln>
          </p:spPr>
        </p:cxnSp>
        <p:cxnSp>
          <p:nvCxnSpPr>
            <p:cNvPr id="219" name="Google Shape;219;p16"/>
            <p:cNvCxnSpPr>
              <a:stCxn id="215" idx="6"/>
              <a:endCxn id="216" idx="2"/>
            </p:cNvCxnSpPr>
            <p:nvPr/>
          </p:nvCxnSpPr>
          <p:spPr>
            <a:xfrm>
              <a:off x="4186641" y="3830077"/>
              <a:ext cx="770700" cy="0"/>
            </a:xfrm>
            <a:prstGeom prst="straightConnector1">
              <a:avLst/>
            </a:prstGeom>
            <a:noFill/>
            <a:ln cap="flat" cmpd="sng" w="9525">
              <a:solidFill>
                <a:schemeClr val="dk1"/>
              </a:solidFill>
              <a:prstDash val="solid"/>
              <a:round/>
              <a:headEnd len="sm" w="sm" type="none"/>
              <a:tailEnd len="sm" w="sm" type="non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23" name="Shape 223"/>
        <p:cNvGrpSpPr/>
        <p:nvPr/>
      </p:nvGrpSpPr>
      <p:grpSpPr>
        <a:xfrm>
          <a:off x="0" y="0"/>
          <a:ext cx="0" cy="0"/>
          <a:chOff x="0" y="0"/>
          <a:chExt cx="0" cy="0"/>
        </a:xfrm>
      </p:grpSpPr>
      <p:sp>
        <p:nvSpPr>
          <p:cNvPr id="224" name="Google Shape;224;p17"/>
          <p:cNvSpPr txBox="1"/>
          <p:nvPr>
            <p:ph type="title"/>
          </p:nvPr>
        </p:nvSpPr>
        <p:spPr>
          <a:xfrm>
            <a:off x="114425"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Using known facts</a:t>
            </a:r>
            <a:endParaRPr/>
          </a:p>
        </p:txBody>
      </p:sp>
      <p:sp>
        <p:nvSpPr>
          <p:cNvPr id="225" name="Google Shape;225;p17"/>
          <p:cNvSpPr txBox="1"/>
          <p:nvPr>
            <p:ph idx="1" type="body"/>
          </p:nvPr>
        </p:nvSpPr>
        <p:spPr>
          <a:xfrm>
            <a:off x="311700" y="572703"/>
            <a:ext cx="8520600" cy="1832400"/>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
              <a:t>4 x 6 = ?</a:t>
            </a:r>
            <a:endParaRPr/>
          </a:p>
          <a:p>
            <a:pPr indent="0" lvl="0" marL="114300" rtl="0" algn="ctr">
              <a:lnSpc>
                <a:spcPct val="115000"/>
              </a:lnSpc>
              <a:spcBef>
                <a:spcPts val="0"/>
              </a:spcBef>
              <a:spcAft>
                <a:spcPts val="0"/>
              </a:spcAft>
              <a:buSzPts val="1800"/>
              <a:buNone/>
            </a:pPr>
            <a:r>
              <a:rPr lang="en"/>
              <a:t>I know 4 x 5 = 20</a:t>
            </a:r>
            <a:endParaRPr/>
          </a:p>
          <a:p>
            <a:pPr indent="0" lvl="0" marL="114300" rtl="0" algn="ctr">
              <a:lnSpc>
                <a:spcPct val="115000"/>
              </a:lnSpc>
              <a:spcBef>
                <a:spcPts val="0"/>
              </a:spcBef>
              <a:spcAft>
                <a:spcPts val="0"/>
              </a:spcAft>
              <a:buSzPts val="1800"/>
              <a:buNone/>
            </a:pPr>
            <a:r>
              <a:rPr lang="en"/>
              <a:t>Therefore, 20 + 4 = 24</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
              <a:t>By using known facts from ‘easier’ times tables, children should be able to find answers with increasing speed. </a:t>
            </a:r>
            <a:endParaRPr/>
          </a:p>
          <a:p>
            <a:pPr indent="-228600" lvl="0" marL="457200" rtl="0" algn="l">
              <a:lnSpc>
                <a:spcPct val="115000"/>
              </a:lnSpc>
              <a:spcBef>
                <a:spcPts val="0"/>
              </a:spcBef>
              <a:spcAft>
                <a:spcPts val="0"/>
              </a:spcAft>
              <a:buSzPts val="1800"/>
              <a:buFont typeface="Nunito"/>
              <a:buNone/>
            </a:pPr>
            <a:r>
              <a:t/>
            </a:r>
            <a:endParaRPr/>
          </a:p>
        </p:txBody>
      </p:sp>
      <p:sp>
        <p:nvSpPr>
          <p:cNvPr id="226" name="Google Shape;22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pSp>
        <p:nvGrpSpPr>
          <p:cNvPr id="227" name="Google Shape;227;p17"/>
          <p:cNvGrpSpPr/>
          <p:nvPr/>
        </p:nvGrpSpPr>
        <p:grpSpPr>
          <a:xfrm>
            <a:off x="2290916" y="3098378"/>
            <a:ext cx="4562168" cy="1847231"/>
            <a:chOff x="2198555" y="2571750"/>
            <a:chExt cx="4562168" cy="1847231"/>
          </a:xfrm>
        </p:grpSpPr>
        <p:pic>
          <p:nvPicPr>
            <p:cNvPr id="228" name="Google Shape;228;p17"/>
            <p:cNvPicPr preferRelativeResize="0"/>
            <p:nvPr/>
          </p:nvPicPr>
          <p:blipFill rotWithShape="1">
            <a:blip r:embed="rId3">
              <a:alphaModFix/>
            </a:blip>
            <a:srcRect b="0" l="0" r="0" t="0"/>
            <a:stretch/>
          </p:blipFill>
          <p:spPr>
            <a:xfrm>
              <a:off x="2198555" y="2571750"/>
              <a:ext cx="369447" cy="369447"/>
            </a:xfrm>
            <a:prstGeom prst="rect">
              <a:avLst/>
            </a:prstGeom>
            <a:noFill/>
            <a:ln>
              <a:noFill/>
            </a:ln>
          </p:spPr>
        </p:pic>
        <p:pic>
          <p:nvPicPr>
            <p:cNvPr id="229" name="Google Shape;229;p17"/>
            <p:cNvPicPr preferRelativeResize="0"/>
            <p:nvPr/>
          </p:nvPicPr>
          <p:blipFill rotWithShape="1">
            <a:blip r:embed="rId3">
              <a:alphaModFix/>
            </a:blip>
            <a:srcRect b="0" l="0" r="0" t="0"/>
            <a:stretch/>
          </p:blipFill>
          <p:spPr>
            <a:xfrm>
              <a:off x="2618424" y="2571752"/>
              <a:ext cx="369447" cy="369447"/>
            </a:xfrm>
            <a:prstGeom prst="rect">
              <a:avLst/>
            </a:prstGeom>
            <a:noFill/>
            <a:ln>
              <a:noFill/>
            </a:ln>
          </p:spPr>
        </p:pic>
        <p:pic>
          <p:nvPicPr>
            <p:cNvPr id="230" name="Google Shape;230;p17"/>
            <p:cNvPicPr preferRelativeResize="0"/>
            <p:nvPr/>
          </p:nvPicPr>
          <p:blipFill rotWithShape="1">
            <a:blip r:embed="rId3">
              <a:alphaModFix/>
            </a:blip>
            <a:srcRect b="0" l="0" r="0" t="0"/>
            <a:stretch/>
          </p:blipFill>
          <p:spPr>
            <a:xfrm>
              <a:off x="3038293" y="2571751"/>
              <a:ext cx="369447" cy="369447"/>
            </a:xfrm>
            <a:prstGeom prst="rect">
              <a:avLst/>
            </a:prstGeom>
            <a:noFill/>
            <a:ln>
              <a:noFill/>
            </a:ln>
          </p:spPr>
        </p:pic>
        <p:pic>
          <p:nvPicPr>
            <p:cNvPr id="231" name="Google Shape;231;p17"/>
            <p:cNvPicPr preferRelativeResize="0"/>
            <p:nvPr/>
          </p:nvPicPr>
          <p:blipFill rotWithShape="1">
            <a:blip r:embed="rId3">
              <a:alphaModFix/>
            </a:blip>
            <a:srcRect b="0" l="0" r="0" t="0"/>
            <a:stretch/>
          </p:blipFill>
          <p:spPr>
            <a:xfrm>
              <a:off x="3458162" y="2571750"/>
              <a:ext cx="369447" cy="369447"/>
            </a:xfrm>
            <a:prstGeom prst="rect">
              <a:avLst/>
            </a:prstGeom>
            <a:noFill/>
            <a:ln>
              <a:noFill/>
            </a:ln>
          </p:spPr>
        </p:pic>
        <p:pic>
          <p:nvPicPr>
            <p:cNvPr id="232" name="Google Shape;232;p17"/>
            <p:cNvPicPr preferRelativeResize="0"/>
            <p:nvPr/>
          </p:nvPicPr>
          <p:blipFill rotWithShape="1">
            <a:blip r:embed="rId3">
              <a:alphaModFix/>
            </a:blip>
            <a:srcRect b="0" l="0" r="0" t="0"/>
            <a:stretch/>
          </p:blipFill>
          <p:spPr>
            <a:xfrm>
              <a:off x="2198555" y="2941197"/>
              <a:ext cx="369447" cy="369447"/>
            </a:xfrm>
            <a:prstGeom prst="rect">
              <a:avLst/>
            </a:prstGeom>
            <a:noFill/>
            <a:ln>
              <a:noFill/>
            </a:ln>
          </p:spPr>
        </p:pic>
        <p:pic>
          <p:nvPicPr>
            <p:cNvPr id="233" name="Google Shape;233;p17"/>
            <p:cNvPicPr preferRelativeResize="0"/>
            <p:nvPr/>
          </p:nvPicPr>
          <p:blipFill rotWithShape="1">
            <a:blip r:embed="rId3">
              <a:alphaModFix/>
            </a:blip>
            <a:srcRect b="0" l="0" r="0" t="0"/>
            <a:stretch/>
          </p:blipFill>
          <p:spPr>
            <a:xfrm>
              <a:off x="2618424" y="2941199"/>
              <a:ext cx="369447" cy="369447"/>
            </a:xfrm>
            <a:prstGeom prst="rect">
              <a:avLst/>
            </a:prstGeom>
            <a:noFill/>
            <a:ln>
              <a:noFill/>
            </a:ln>
          </p:spPr>
        </p:pic>
        <p:pic>
          <p:nvPicPr>
            <p:cNvPr id="234" name="Google Shape;234;p17"/>
            <p:cNvPicPr preferRelativeResize="0"/>
            <p:nvPr/>
          </p:nvPicPr>
          <p:blipFill rotWithShape="1">
            <a:blip r:embed="rId3">
              <a:alphaModFix/>
            </a:blip>
            <a:srcRect b="0" l="0" r="0" t="0"/>
            <a:stretch/>
          </p:blipFill>
          <p:spPr>
            <a:xfrm>
              <a:off x="3038293" y="2941198"/>
              <a:ext cx="369447" cy="369447"/>
            </a:xfrm>
            <a:prstGeom prst="rect">
              <a:avLst/>
            </a:prstGeom>
            <a:noFill/>
            <a:ln>
              <a:noFill/>
            </a:ln>
          </p:spPr>
        </p:pic>
        <p:pic>
          <p:nvPicPr>
            <p:cNvPr id="235" name="Google Shape;235;p17"/>
            <p:cNvPicPr preferRelativeResize="0"/>
            <p:nvPr/>
          </p:nvPicPr>
          <p:blipFill rotWithShape="1">
            <a:blip r:embed="rId3">
              <a:alphaModFix/>
            </a:blip>
            <a:srcRect b="0" l="0" r="0" t="0"/>
            <a:stretch/>
          </p:blipFill>
          <p:spPr>
            <a:xfrm>
              <a:off x="3458162" y="2941197"/>
              <a:ext cx="369447" cy="369447"/>
            </a:xfrm>
            <a:prstGeom prst="rect">
              <a:avLst/>
            </a:prstGeom>
            <a:noFill/>
            <a:ln>
              <a:noFill/>
            </a:ln>
          </p:spPr>
        </p:pic>
        <p:pic>
          <p:nvPicPr>
            <p:cNvPr id="236" name="Google Shape;236;p17"/>
            <p:cNvPicPr preferRelativeResize="0"/>
            <p:nvPr/>
          </p:nvPicPr>
          <p:blipFill rotWithShape="1">
            <a:blip r:embed="rId3">
              <a:alphaModFix/>
            </a:blip>
            <a:srcRect b="0" l="0" r="0" t="0"/>
            <a:stretch/>
          </p:blipFill>
          <p:spPr>
            <a:xfrm>
              <a:off x="2198555" y="3310644"/>
              <a:ext cx="369447" cy="369447"/>
            </a:xfrm>
            <a:prstGeom prst="rect">
              <a:avLst/>
            </a:prstGeom>
            <a:noFill/>
            <a:ln>
              <a:noFill/>
            </a:ln>
          </p:spPr>
        </p:pic>
        <p:pic>
          <p:nvPicPr>
            <p:cNvPr id="237" name="Google Shape;237;p17"/>
            <p:cNvPicPr preferRelativeResize="0"/>
            <p:nvPr/>
          </p:nvPicPr>
          <p:blipFill rotWithShape="1">
            <a:blip r:embed="rId3">
              <a:alphaModFix/>
            </a:blip>
            <a:srcRect b="0" l="0" r="0" t="0"/>
            <a:stretch/>
          </p:blipFill>
          <p:spPr>
            <a:xfrm>
              <a:off x="2618424" y="3310646"/>
              <a:ext cx="369447" cy="369447"/>
            </a:xfrm>
            <a:prstGeom prst="rect">
              <a:avLst/>
            </a:prstGeom>
            <a:noFill/>
            <a:ln>
              <a:noFill/>
            </a:ln>
          </p:spPr>
        </p:pic>
        <p:pic>
          <p:nvPicPr>
            <p:cNvPr id="238" name="Google Shape;238;p17"/>
            <p:cNvPicPr preferRelativeResize="0"/>
            <p:nvPr/>
          </p:nvPicPr>
          <p:blipFill rotWithShape="1">
            <a:blip r:embed="rId3">
              <a:alphaModFix/>
            </a:blip>
            <a:srcRect b="0" l="0" r="0" t="0"/>
            <a:stretch/>
          </p:blipFill>
          <p:spPr>
            <a:xfrm>
              <a:off x="3038293" y="3310645"/>
              <a:ext cx="369447" cy="369447"/>
            </a:xfrm>
            <a:prstGeom prst="rect">
              <a:avLst/>
            </a:prstGeom>
            <a:noFill/>
            <a:ln>
              <a:noFill/>
            </a:ln>
          </p:spPr>
        </p:pic>
        <p:pic>
          <p:nvPicPr>
            <p:cNvPr id="239" name="Google Shape;239;p17"/>
            <p:cNvPicPr preferRelativeResize="0"/>
            <p:nvPr/>
          </p:nvPicPr>
          <p:blipFill rotWithShape="1">
            <a:blip r:embed="rId3">
              <a:alphaModFix/>
            </a:blip>
            <a:srcRect b="0" l="0" r="0" t="0"/>
            <a:stretch/>
          </p:blipFill>
          <p:spPr>
            <a:xfrm>
              <a:off x="3458162" y="3310644"/>
              <a:ext cx="369447" cy="369447"/>
            </a:xfrm>
            <a:prstGeom prst="rect">
              <a:avLst/>
            </a:prstGeom>
            <a:noFill/>
            <a:ln>
              <a:noFill/>
            </a:ln>
          </p:spPr>
        </p:pic>
        <p:pic>
          <p:nvPicPr>
            <p:cNvPr id="240" name="Google Shape;240;p17"/>
            <p:cNvPicPr preferRelativeResize="0"/>
            <p:nvPr/>
          </p:nvPicPr>
          <p:blipFill rotWithShape="1">
            <a:blip r:embed="rId3">
              <a:alphaModFix/>
            </a:blip>
            <a:srcRect b="0" l="0" r="0" t="0"/>
            <a:stretch/>
          </p:blipFill>
          <p:spPr>
            <a:xfrm>
              <a:off x="2198555" y="3680089"/>
              <a:ext cx="369447" cy="369447"/>
            </a:xfrm>
            <a:prstGeom prst="rect">
              <a:avLst/>
            </a:prstGeom>
            <a:noFill/>
            <a:ln>
              <a:noFill/>
            </a:ln>
          </p:spPr>
        </p:pic>
        <p:pic>
          <p:nvPicPr>
            <p:cNvPr id="241" name="Google Shape;241;p17"/>
            <p:cNvPicPr preferRelativeResize="0"/>
            <p:nvPr/>
          </p:nvPicPr>
          <p:blipFill rotWithShape="1">
            <a:blip r:embed="rId3">
              <a:alphaModFix/>
            </a:blip>
            <a:srcRect b="0" l="0" r="0" t="0"/>
            <a:stretch/>
          </p:blipFill>
          <p:spPr>
            <a:xfrm>
              <a:off x="2618424" y="3680091"/>
              <a:ext cx="369447" cy="369447"/>
            </a:xfrm>
            <a:prstGeom prst="rect">
              <a:avLst/>
            </a:prstGeom>
            <a:noFill/>
            <a:ln>
              <a:noFill/>
            </a:ln>
          </p:spPr>
        </p:pic>
        <p:pic>
          <p:nvPicPr>
            <p:cNvPr id="242" name="Google Shape;242;p17"/>
            <p:cNvPicPr preferRelativeResize="0"/>
            <p:nvPr/>
          </p:nvPicPr>
          <p:blipFill rotWithShape="1">
            <a:blip r:embed="rId3">
              <a:alphaModFix/>
            </a:blip>
            <a:srcRect b="0" l="0" r="0" t="0"/>
            <a:stretch/>
          </p:blipFill>
          <p:spPr>
            <a:xfrm>
              <a:off x="3038293" y="3680090"/>
              <a:ext cx="369447" cy="369447"/>
            </a:xfrm>
            <a:prstGeom prst="rect">
              <a:avLst/>
            </a:prstGeom>
            <a:noFill/>
            <a:ln>
              <a:noFill/>
            </a:ln>
          </p:spPr>
        </p:pic>
        <p:pic>
          <p:nvPicPr>
            <p:cNvPr id="243" name="Google Shape;243;p17"/>
            <p:cNvPicPr preferRelativeResize="0"/>
            <p:nvPr/>
          </p:nvPicPr>
          <p:blipFill rotWithShape="1">
            <a:blip r:embed="rId3">
              <a:alphaModFix/>
            </a:blip>
            <a:srcRect b="0" l="0" r="0" t="0"/>
            <a:stretch/>
          </p:blipFill>
          <p:spPr>
            <a:xfrm>
              <a:off x="3458162" y="3680089"/>
              <a:ext cx="369447" cy="369447"/>
            </a:xfrm>
            <a:prstGeom prst="rect">
              <a:avLst/>
            </a:prstGeom>
            <a:noFill/>
            <a:ln>
              <a:noFill/>
            </a:ln>
          </p:spPr>
        </p:pic>
        <p:pic>
          <p:nvPicPr>
            <p:cNvPr id="244" name="Google Shape;244;p17"/>
            <p:cNvPicPr preferRelativeResize="0"/>
            <p:nvPr/>
          </p:nvPicPr>
          <p:blipFill rotWithShape="1">
            <a:blip r:embed="rId3">
              <a:alphaModFix/>
            </a:blip>
            <a:srcRect b="0" l="0" r="0" t="0"/>
            <a:stretch/>
          </p:blipFill>
          <p:spPr>
            <a:xfrm>
              <a:off x="2198555" y="4049532"/>
              <a:ext cx="369447" cy="369447"/>
            </a:xfrm>
            <a:prstGeom prst="rect">
              <a:avLst/>
            </a:prstGeom>
            <a:noFill/>
            <a:ln>
              <a:noFill/>
            </a:ln>
          </p:spPr>
        </p:pic>
        <p:pic>
          <p:nvPicPr>
            <p:cNvPr id="245" name="Google Shape;245;p17"/>
            <p:cNvPicPr preferRelativeResize="0"/>
            <p:nvPr/>
          </p:nvPicPr>
          <p:blipFill rotWithShape="1">
            <a:blip r:embed="rId3">
              <a:alphaModFix/>
            </a:blip>
            <a:srcRect b="0" l="0" r="0" t="0"/>
            <a:stretch/>
          </p:blipFill>
          <p:spPr>
            <a:xfrm>
              <a:off x="2618424" y="4049534"/>
              <a:ext cx="369447" cy="369447"/>
            </a:xfrm>
            <a:prstGeom prst="rect">
              <a:avLst/>
            </a:prstGeom>
            <a:noFill/>
            <a:ln>
              <a:noFill/>
            </a:ln>
          </p:spPr>
        </p:pic>
        <p:pic>
          <p:nvPicPr>
            <p:cNvPr id="246" name="Google Shape;246;p17"/>
            <p:cNvPicPr preferRelativeResize="0"/>
            <p:nvPr/>
          </p:nvPicPr>
          <p:blipFill rotWithShape="1">
            <a:blip r:embed="rId3">
              <a:alphaModFix/>
            </a:blip>
            <a:srcRect b="0" l="0" r="0" t="0"/>
            <a:stretch/>
          </p:blipFill>
          <p:spPr>
            <a:xfrm>
              <a:off x="3038293" y="4049533"/>
              <a:ext cx="369447" cy="369447"/>
            </a:xfrm>
            <a:prstGeom prst="rect">
              <a:avLst/>
            </a:prstGeom>
            <a:noFill/>
            <a:ln>
              <a:noFill/>
            </a:ln>
          </p:spPr>
        </p:pic>
        <p:pic>
          <p:nvPicPr>
            <p:cNvPr id="247" name="Google Shape;247;p17"/>
            <p:cNvPicPr preferRelativeResize="0"/>
            <p:nvPr/>
          </p:nvPicPr>
          <p:blipFill rotWithShape="1">
            <a:blip r:embed="rId3">
              <a:alphaModFix/>
            </a:blip>
            <a:srcRect b="0" l="0" r="0" t="0"/>
            <a:stretch/>
          </p:blipFill>
          <p:spPr>
            <a:xfrm>
              <a:off x="3458162" y="4049532"/>
              <a:ext cx="369447" cy="369447"/>
            </a:xfrm>
            <a:prstGeom prst="rect">
              <a:avLst/>
            </a:prstGeom>
            <a:noFill/>
            <a:ln>
              <a:noFill/>
            </a:ln>
          </p:spPr>
        </p:pic>
        <p:pic>
          <p:nvPicPr>
            <p:cNvPr id="248" name="Google Shape;248;p17"/>
            <p:cNvPicPr preferRelativeResize="0"/>
            <p:nvPr/>
          </p:nvPicPr>
          <p:blipFill rotWithShape="1">
            <a:blip r:embed="rId3">
              <a:alphaModFix/>
            </a:blip>
            <a:srcRect b="0" l="0" r="0" t="0"/>
            <a:stretch/>
          </p:blipFill>
          <p:spPr>
            <a:xfrm>
              <a:off x="5131669" y="3304874"/>
              <a:ext cx="369447" cy="369447"/>
            </a:xfrm>
            <a:prstGeom prst="rect">
              <a:avLst/>
            </a:prstGeom>
            <a:noFill/>
            <a:ln>
              <a:noFill/>
            </a:ln>
          </p:spPr>
        </p:pic>
        <p:pic>
          <p:nvPicPr>
            <p:cNvPr id="249" name="Google Shape;249;p17"/>
            <p:cNvPicPr preferRelativeResize="0"/>
            <p:nvPr/>
          </p:nvPicPr>
          <p:blipFill rotWithShape="1">
            <a:blip r:embed="rId3">
              <a:alphaModFix/>
            </a:blip>
            <a:srcRect b="0" l="0" r="0" t="0"/>
            <a:stretch/>
          </p:blipFill>
          <p:spPr>
            <a:xfrm>
              <a:off x="5551538" y="3304876"/>
              <a:ext cx="369447" cy="369447"/>
            </a:xfrm>
            <a:prstGeom prst="rect">
              <a:avLst/>
            </a:prstGeom>
            <a:noFill/>
            <a:ln>
              <a:noFill/>
            </a:ln>
          </p:spPr>
        </p:pic>
        <p:pic>
          <p:nvPicPr>
            <p:cNvPr id="250" name="Google Shape;250;p17"/>
            <p:cNvPicPr preferRelativeResize="0"/>
            <p:nvPr/>
          </p:nvPicPr>
          <p:blipFill rotWithShape="1">
            <a:blip r:embed="rId3">
              <a:alphaModFix/>
            </a:blip>
            <a:srcRect b="0" l="0" r="0" t="0"/>
            <a:stretch/>
          </p:blipFill>
          <p:spPr>
            <a:xfrm>
              <a:off x="5971407" y="3304875"/>
              <a:ext cx="369447" cy="369447"/>
            </a:xfrm>
            <a:prstGeom prst="rect">
              <a:avLst/>
            </a:prstGeom>
            <a:noFill/>
            <a:ln>
              <a:noFill/>
            </a:ln>
          </p:spPr>
        </p:pic>
        <p:pic>
          <p:nvPicPr>
            <p:cNvPr id="251" name="Google Shape;251;p17"/>
            <p:cNvPicPr preferRelativeResize="0"/>
            <p:nvPr/>
          </p:nvPicPr>
          <p:blipFill rotWithShape="1">
            <a:blip r:embed="rId3">
              <a:alphaModFix/>
            </a:blip>
            <a:srcRect b="0" l="0" r="0" t="0"/>
            <a:stretch/>
          </p:blipFill>
          <p:spPr>
            <a:xfrm>
              <a:off x="6391276" y="3304874"/>
              <a:ext cx="369447" cy="369447"/>
            </a:xfrm>
            <a:prstGeom prst="rect">
              <a:avLst/>
            </a:prstGeom>
            <a:noFill/>
            <a:ln>
              <a:noFill/>
            </a:ln>
          </p:spPr>
        </p:pic>
        <p:sp>
          <p:nvSpPr>
            <p:cNvPr id="252" name="Google Shape;252;p17"/>
            <p:cNvSpPr txBox="1"/>
            <p:nvPr/>
          </p:nvSpPr>
          <p:spPr>
            <a:xfrm>
              <a:off x="4340173" y="3372312"/>
              <a:ext cx="282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3200" u="none" cap="none" strike="noStrike">
                  <a:solidFill>
                    <a:srgbClr val="000000"/>
                  </a:solidFill>
                  <a:latin typeface="Quicksand"/>
                  <a:ea typeface="Quicksand"/>
                  <a:cs typeface="Quicksand"/>
                  <a:sym typeface="Quicksand"/>
                </a:rPr>
                <a:t>+</a:t>
              </a:r>
              <a:endParaRPr b="1" i="0" sz="3200" u="none" cap="none" strike="noStrike">
                <a:solidFill>
                  <a:srgbClr val="000000"/>
                </a:solidFill>
                <a:latin typeface="Quicksand"/>
                <a:ea typeface="Quicksand"/>
                <a:cs typeface="Quicksand"/>
                <a:sym typeface="Quicksand"/>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8"/>
          <p:cNvPicPr preferRelativeResize="0"/>
          <p:nvPr/>
        </p:nvPicPr>
        <p:blipFill rotWithShape="1">
          <a:blip r:embed="rId3">
            <a:alphaModFix/>
          </a:blip>
          <a:srcRect b="0" l="0" r="0" t="0"/>
          <a:stretch/>
        </p:blipFill>
        <p:spPr>
          <a:xfrm>
            <a:off x="-25275" y="1918400"/>
            <a:ext cx="8939652" cy="2312225"/>
          </a:xfrm>
          <a:prstGeom prst="rect">
            <a:avLst/>
          </a:prstGeom>
          <a:noFill/>
          <a:ln>
            <a:noFill/>
          </a:ln>
        </p:spPr>
      </p:pic>
      <p:sp>
        <p:nvSpPr>
          <p:cNvPr id="259" name="Google Shape;259;p18"/>
          <p:cNvSpPr txBox="1"/>
          <p:nvPr/>
        </p:nvSpPr>
        <p:spPr>
          <a:xfrm>
            <a:off x="227088"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0</a:t>
            </a:r>
            <a:endParaRPr b="0" i="0" sz="3200" u="none" cap="none" strike="noStrike">
              <a:solidFill>
                <a:schemeClr val="dk1"/>
              </a:solidFill>
              <a:latin typeface="Calibri"/>
              <a:ea typeface="Calibri"/>
              <a:cs typeface="Calibri"/>
              <a:sym typeface="Calibri"/>
            </a:endParaRPr>
          </a:p>
        </p:txBody>
      </p:sp>
      <p:sp>
        <p:nvSpPr>
          <p:cNvPr id="260" name="Google Shape;260;p18"/>
          <p:cNvSpPr txBox="1"/>
          <p:nvPr/>
        </p:nvSpPr>
        <p:spPr>
          <a:xfrm>
            <a:off x="1024763"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6</a:t>
            </a:r>
            <a:endParaRPr b="0" i="0" sz="3200" u="none" cap="none" strike="noStrike">
              <a:solidFill>
                <a:schemeClr val="dk1"/>
              </a:solidFill>
              <a:latin typeface="Calibri"/>
              <a:ea typeface="Calibri"/>
              <a:cs typeface="Calibri"/>
              <a:sym typeface="Calibri"/>
            </a:endParaRPr>
          </a:p>
        </p:txBody>
      </p:sp>
      <p:sp>
        <p:nvSpPr>
          <p:cNvPr id="261" name="Google Shape;261;p18"/>
          <p:cNvSpPr txBox="1"/>
          <p:nvPr/>
        </p:nvSpPr>
        <p:spPr>
          <a:xfrm>
            <a:off x="4175413"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30</a:t>
            </a:r>
            <a:endParaRPr b="0" i="0" sz="3200" u="none" cap="none" strike="noStrike">
              <a:solidFill>
                <a:schemeClr val="dk1"/>
              </a:solidFill>
              <a:latin typeface="Calibri"/>
              <a:ea typeface="Calibri"/>
              <a:cs typeface="Calibri"/>
              <a:sym typeface="Calibri"/>
            </a:endParaRPr>
          </a:p>
        </p:txBody>
      </p:sp>
      <p:sp>
        <p:nvSpPr>
          <p:cNvPr id="262" name="Google Shape;262;p18"/>
          <p:cNvSpPr txBox="1"/>
          <p:nvPr/>
        </p:nvSpPr>
        <p:spPr>
          <a:xfrm>
            <a:off x="8239788"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60</a:t>
            </a:r>
            <a:endParaRPr b="0" i="0" sz="3200" u="none" cap="none" strike="noStrike">
              <a:solidFill>
                <a:schemeClr val="dk1"/>
              </a:solidFill>
              <a:latin typeface="Calibri"/>
              <a:ea typeface="Calibri"/>
              <a:cs typeface="Calibri"/>
              <a:sym typeface="Calibri"/>
            </a:endParaRPr>
          </a:p>
        </p:txBody>
      </p:sp>
      <p:sp>
        <p:nvSpPr>
          <p:cNvPr id="263" name="Google Shape;263;p18"/>
          <p:cNvSpPr txBox="1"/>
          <p:nvPr/>
        </p:nvSpPr>
        <p:spPr>
          <a:xfrm>
            <a:off x="1822438"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12</a:t>
            </a:r>
            <a:endParaRPr b="0" i="0" sz="3200" u="none" cap="none" strike="noStrike">
              <a:solidFill>
                <a:schemeClr val="dk1"/>
              </a:solidFill>
              <a:latin typeface="Calibri"/>
              <a:ea typeface="Calibri"/>
              <a:cs typeface="Calibri"/>
              <a:sym typeface="Calibri"/>
            </a:endParaRPr>
          </a:p>
        </p:txBody>
      </p:sp>
      <p:sp>
        <p:nvSpPr>
          <p:cNvPr id="264" name="Google Shape;264;p18"/>
          <p:cNvSpPr txBox="1"/>
          <p:nvPr/>
        </p:nvSpPr>
        <p:spPr>
          <a:xfrm>
            <a:off x="3417788"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24</a:t>
            </a:r>
            <a:endParaRPr b="0" i="0" sz="3200" u="none" cap="none" strike="noStrike">
              <a:solidFill>
                <a:schemeClr val="dk1"/>
              </a:solidFill>
              <a:latin typeface="Calibri"/>
              <a:ea typeface="Calibri"/>
              <a:cs typeface="Calibri"/>
              <a:sym typeface="Calibri"/>
            </a:endParaRPr>
          </a:p>
        </p:txBody>
      </p:sp>
      <p:sp>
        <p:nvSpPr>
          <p:cNvPr id="265" name="Google Shape;265;p18"/>
          <p:cNvSpPr txBox="1"/>
          <p:nvPr/>
        </p:nvSpPr>
        <p:spPr>
          <a:xfrm>
            <a:off x="6528388"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48</a:t>
            </a:r>
            <a:endParaRPr b="0" i="0" sz="3200" u="none" cap="none" strike="noStrike">
              <a:solidFill>
                <a:schemeClr val="dk1"/>
              </a:solidFill>
              <a:latin typeface="Calibri"/>
              <a:ea typeface="Calibri"/>
              <a:cs typeface="Calibri"/>
              <a:sym typeface="Calibri"/>
            </a:endParaRPr>
          </a:p>
        </p:txBody>
      </p:sp>
      <p:sp>
        <p:nvSpPr>
          <p:cNvPr id="266" name="Google Shape;266;p18"/>
          <p:cNvSpPr txBox="1"/>
          <p:nvPr/>
        </p:nvSpPr>
        <p:spPr>
          <a:xfrm>
            <a:off x="2620113"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18</a:t>
            </a:r>
            <a:endParaRPr b="0" i="0" sz="3200" u="none" cap="none" strike="noStrike">
              <a:solidFill>
                <a:schemeClr val="dk1"/>
              </a:solidFill>
              <a:latin typeface="Calibri"/>
              <a:ea typeface="Calibri"/>
              <a:cs typeface="Calibri"/>
              <a:sym typeface="Calibri"/>
            </a:endParaRPr>
          </a:p>
        </p:txBody>
      </p:sp>
      <p:sp>
        <p:nvSpPr>
          <p:cNvPr id="267" name="Google Shape;267;p18"/>
          <p:cNvSpPr txBox="1"/>
          <p:nvPr/>
        </p:nvSpPr>
        <p:spPr>
          <a:xfrm>
            <a:off x="4973088"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36</a:t>
            </a:r>
            <a:endParaRPr b="0" i="0" sz="3200" u="none" cap="none" strike="noStrike">
              <a:solidFill>
                <a:schemeClr val="dk1"/>
              </a:solidFill>
              <a:latin typeface="Calibri"/>
              <a:ea typeface="Calibri"/>
              <a:cs typeface="Calibri"/>
              <a:sym typeface="Calibri"/>
            </a:endParaRPr>
          </a:p>
        </p:txBody>
      </p:sp>
      <p:sp>
        <p:nvSpPr>
          <p:cNvPr id="268" name="Google Shape;268;p18"/>
          <p:cNvSpPr txBox="1"/>
          <p:nvPr/>
        </p:nvSpPr>
        <p:spPr>
          <a:xfrm>
            <a:off x="5750738"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42</a:t>
            </a:r>
            <a:endParaRPr b="0" i="0" sz="3200" u="none" cap="none" strike="noStrike">
              <a:solidFill>
                <a:schemeClr val="dk1"/>
              </a:solidFill>
              <a:latin typeface="Calibri"/>
              <a:ea typeface="Calibri"/>
              <a:cs typeface="Calibri"/>
              <a:sym typeface="Calibri"/>
            </a:endParaRPr>
          </a:p>
        </p:txBody>
      </p:sp>
      <p:sp>
        <p:nvSpPr>
          <p:cNvPr id="269" name="Google Shape;269;p18"/>
          <p:cNvSpPr txBox="1"/>
          <p:nvPr/>
        </p:nvSpPr>
        <p:spPr>
          <a:xfrm>
            <a:off x="7326063" y="3201350"/>
            <a:ext cx="6003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Calibri"/>
                <a:ea typeface="Calibri"/>
                <a:cs typeface="Calibri"/>
                <a:sym typeface="Calibri"/>
              </a:rPr>
              <a:t>54</a:t>
            </a:r>
            <a:endParaRPr b="0" i="0" sz="3200" u="none" cap="none" strike="noStrike">
              <a:solidFill>
                <a:schemeClr val="dk1"/>
              </a:solidFill>
              <a:latin typeface="Calibri"/>
              <a:ea typeface="Calibri"/>
              <a:cs typeface="Calibri"/>
              <a:sym typeface="Calibri"/>
            </a:endParaRPr>
          </a:p>
        </p:txBody>
      </p:sp>
      <p:sp>
        <p:nvSpPr>
          <p:cNvPr id="270" name="Google Shape;270;p18"/>
          <p:cNvSpPr txBox="1"/>
          <p:nvPr>
            <p:ph idx="4294967295" type="title"/>
          </p:nvPr>
        </p:nvSpPr>
        <p:spPr>
          <a:xfrm>
            <a:off x="67325"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Using relationships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74" name="Shape 274"/>
        <p:cNvGrpSpPr/>
        <p:nvPr/>
      </p:nvGrpSpPr>
      <p:grpSpPr>
        <a:xfrm>
          <a:off x="0" y="0"/>
          <a:ext cx="0" cy="0"/>
          <a:chOff x="0" y="0"/>
          <a:chExt cx="0" cy="0"/>
        </a:xfrm>
      </p:grpSpPr>
      <p:sp>
        <p:nvSpPr>
          <p:cNvPr id="275" name="Google Shape;275;p19"/>
          <p:cNvSpPr txBox="1"/>
          <p:nvPr>
            <p:ph type="title"/>
          </p:nvPr>
        </p:nvSpPr>
        <p:spPr>
          <a:xfrm>
            <a:off x="126025" y="0"/>
            <a:ext cx="914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How best to prepare your child for the check</a:t>
            </a:r>
            <a:endParaRPr/>
          </a:p>
        </p:txBody>
      </p:sp>
      <p:sp>
        <p:nvSpPr>
          <p:cNvPr id="276" name="Google Shape;276;p19"/>
          <p:cNvSpPr txBox="1"/>
          <p:nvPr>
            <p:ph idx="1" type="body"/>
          </p:nvPr>
        </p:nvSpPr>
        <p:spPr>
          <a:xfrm>
            <a:off x="0" y="655975"/>
            <a:ext cx="9084000" cy="39240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Char char="●"/>
            </a:pPr>
            <a:r>
              <a:rPr lang="en"/>
              <a:t>Remind them that the check should last no more than </a:t>
            </a:r>
            <a:r>
              <a:rPr lang="en">
                <a:solidFill>
                  <a:srgbClr val="283593"/>
                </a:solidFill>
              </a:rPr>
              <a:t>5 minutes.</a:t>
            </a:r>
            <a:endParaRPr>
              <a:solidFill>
                <a:srgbClr val="222222"/>
              </a:solidFill>
            </a:endParaRPr>
          </a:p>
          <a:p>
            <a:pPr indent="-228600" lvl="0" marL="457200" rtl="0" algn="l">
              <a:lnSpc>
                <a:spcPct val="115000"/>
              </a:lnSpc>
              <a:spcBef>
                <a:spcPts val="0"/>
              </a:spcBef>
              <a:spcAft>
                <a:spcPts val="0"/>
              </a:spcAft>
              <a:buSzPts val="1800"/>
              <a:buFont typeface="Nunito"/>
              <a:buNone/>
            </a:pPr>
            <a:r>
              <a:t/>
            </a:r>
            <a:endParaRPr/>
          </a:p>
          <a:p>
            <a:pPr indent="-368300" lvl="0" marL="457200" rtl="0" algn="l">
              <a:lnSpc>
                <a:spcPct val="115000"/>
              </a:lnSpc>
              <a:spcBef>
                <a:spcPts val="0"/>
              </a:spcBef>
              <a:spcAft>
                <a:spcPts val="0"/>
              </a:spcAft>
              <a:buSzPts val="2200"/>
              <a:buChar char="●"/>
            </a:pPr>
            <a:r>
              <a:rPr lang="en"/>
              <a:t>If you want to go over times tables, make them fun.</a:t>
            </a:r>
            <a:endParaRPr/>
          </a:p>
          <a:p>
            <a:pPr indent="-228600" lvl="0" marL="457200" rtl="0" algn="l">
              <a:lnSpc>
                <a:spcPct val="115000"/>
              </a:lnSpc>
              <a:spcBef>
                <a:spcPts val="0"/>
              </a:spcBef>
              <a:spcAft>
                <a:spcPts val="0"/>
              </a:spcAft>
              <a:buSzPts val="1800"/>
              <a:buFont typeface="Nunito"/>
              <a:buNone/>
            </a:pPr>
            <a:r>
              <a:t/>
            </a:r>
            <a:endParaRPr/>
          </a:p>
          <a:p>
            <a:pPr indent="-368300" lvl="0" marL="457200" marR="0" rtl="0" algn="l">
              <a:lnSpc>
                <a:spcPct val="115000"/>
              </a:lnSpc>
              <a:spcBef>
                <a:spcPts val="0"/>
              </a:spcBef>
              <a:spcAft>
                <a:spcPts val="0"/>
              </a:spcAft>
              <a:buClr>
                <a:srgbClr val="595959"/>
              </a:buClr>
              <a:buSzPts val="2200"/>
              <a:buChar char="●"/>
            </a:pPr>
            <a:r>
              <a:rPr i="0" lang="en" u="none" cap="none" strike="noStrike">
                <a:solidFill>
                  <a:srgbClr val="000000"/>
                </a:solidFill>
              </a:rPr>
              <a:t>If you have any concerns, talk to your child’s teacher. </a:t>
            </a:r>
            <a:endParaRPr/>
          </a:p>
          <a:p>
            <a:pPr indent="-228600" lvl="0" marL="457200" marR="0" rtl="0" algn="l">
              <a:lnSpc>
                <a:spcPct val="115000"/>
              </a:lnSpc>
              <a:spcBef>
                <a:spcPts val="0"/>
              </a:spcBef>
              <a:spcAft>
                <a:spcPts val="0"/>
              </a:spcAft>
              <a:buClr>
                <a:srgbClr val="595959"/>
              </a:buClr>
              <a:buSzPts val="1800"/>
              <a:buFont typeface="Nunito"/>
              <a:buNone/>
            </a:pPr>
            <a:r>
              <a:t/>
            </a:r>
            <a:endParaRPr i="0" u="none" cap="none" strike="noStrike">
              <a:solidFill>
                <a:srgbClr val="000000"/>
              </a:solidFill>
            </a:endParaRPr>
          </a:p>
          <a:p>
            <a:pPr indent="-368300" lvl="0" marL="457200" marR="0" rtl="0" algn="l">
              <a:lnSpc>
                <a:spcPct val="115000"/>
              </a:lnSpc>
              <a:spcBef>
                <a:spcPts val="0"/>
              </a:spcBef>
              <a:spcAft>
                <a:spcPts val="0"/>
              </a:spcAft>
              <a:buClr>
                <a:srgbClr val="595959"/>
              </a:buClr>
              <a:buSzPts val="2200"/>
              <a:buChar char="●"/>
            </a:pPr>
            <a:r>
              <a:rPr lang="en">
                <a:solidFill>
                  <a:srgbClr val="000000"/>
                </a:solidFill>
              </a:rPr>
              <a:t>If your child has any concerns, encourage them to talk to a trusted adult (for example, yourself, their teacher).</a:t>
            </a:r>
            <a:endParaRPr>
              <a:solidFill>
                <a:srgbClr val="000000"/>
              </a:solidFill>
            </a:endParaRPr>
          </a:p>
        </p:txBody>
      </p:sp>
      <p:sp>
        <p:nvSpPr>
          <p:cNvPr id="277" name="Google Shape;27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nvSpPr>
        <p:spPr>
          <a:xfrm>
            <a:off x="143425" y="267275"/>
            <a:ext cx="8512500" cy="337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222222"/>
                </a:solidFill>
                <a:latin typeface="Quicksand"/>
                <a:ea typeface="Quicksand"/>
                <a:cs typeface="Quicksand"/>
                <a:sym typeface="Quicksand"/>
              </a:rPr>
              <a:t>Session Aims:</a:t>
            </a:r>
            <a:endParaRPr b="1" i="0" sz="3600" u="none" cap="none" strike="noStrike">
              <a:solidFill>
                <a:srgbClr val="222222"/>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222222"/>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222222"/>
                </a:solidFill>
                <a:latin typeface="Quicksand SemiBold"/>
                <a:ea typeface="Quicksand SemiBold"/>
                <a:cs typeface="Quicksand SemiBold"/>
                <a:sym typeface="Quicksand SemiBold"/>
              </a:rPr>
              <a:t>- The purpose of the MTC</a:t>
            </a:r>
            <a:endParaRPr b="0" i="0" sz="2700" u="none" cap="none" strike="noStrike">
              <a:solidFill>
                <a:srgbClr val="222222"/>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222222"/>
                </a:solidFill>
                <a:latin typeface="Quicksand SemiBold"/>
                <a:ea typeface="Quicksand SemiBold"/>
                <a:cs typeface="Quicksand SemiBold"/>
                <a:sym typeface="Quicksand SemiBold"/>
              </a:rPr>
              <a:t>- When it will take place (June 2026)</a:t>
            </a:r>
            <a:endParaRPr b="0" i="0" sz="2700" u="none" cap="none" strike="noStrike">
              <a:solidFill>
                <a:srgbClr val="222222"/>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222222"/>
                </a:solidFill>
                <a:latin typeface="Quicksand SemiBold"/>
                <a:ea typeface="Quicksand SemiBold"/>
                <a:cs typeface="Quicksand SemiBold"/>
                <a:sym typeface="Quicksand SemiBold"/>
              </a:rPr>
              <a:t>- How the MTC is administered</a:t>
            </a:r>
            <a:endParaRPr b="0" i="0" sz="2700" u="none" cap="none" strike="noStrike">
              <a:solidFill>
                <a:srgbClr val="222222"/>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222222"/>
                </a:solidFill>
                <a:latin typeface="Quicksand SemiBold"/>
                <a:ea typeface="Quicksand SemiBold"/>
                <a:cs typeface="Quicksand SemiBold"/>
                <a:sym typeface="Quicksand SemiBold"/>
              </a:rPr>
              <a:t>- How you can support your child at home, in preparation for the check.</a:t>
            </a:r>
            <a:endParaRPr b="0" i="0" sz="3000" u="none" cap="none" strike="noStrike">
              <a:solidFill>
                <a:srgbClr val="000000"/>
              </a:solidFill>
              <a:latin typeface="Quicksand SemiBold"/>
              <a:ea typeface="Quicksand SemiBold"/>
              <a:cs typeface="Quicksand SemiBold"/>
              <a:sym typeface="Quicksand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81" name="Shape 281"/>
        <p:cNvGrpSpPr/>
        <p:nvPr/>
      </p:nvGrpSpPr>
      <p:grpSpPr>
        <a:xfrm>
          <a:off x="0" y="0"/>
          <a:ext cx="0" cy="0"/>
          <a:chOff x="0" y="0"/>
          <a:chExt cx="0" cy="0"/>
        </a:xfrm>
      </p:grpSpPr>
      <p:sp>
        <p:nvSpPr>
          <p:cNvPr id="282" name="Google Shape;282;p20"/>
          <p:cNvSpPr txBox="1"/>
          <p:nvPr>
            <p:ph idx="1" type="body"/>
          </p:nvPr>
        </p:nvSpPr>
        <p:spPr>
          <a:xfrm>
            <a:off x="0" y="52750"/>
            <a:ext cx="8933100" cy="392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SzPts val="2200"/>
              <a:buNone/>
            </a:pPr>
            <a:r>
              <a:rPr b="1" lang="en" sz="3200">
                <a:latin typeface="Quicksand"/>
                <a:ea typeface="Quicksand"/>
                <a:cs typeface="Quicksand"/>
                <a:sym typeface="Quicksand"/>
              </a:rPr>
              <a:t>Times Table Rock Stars!</a:t>
            </a:r>
            <a:endParaRPr b="1" sz="3200">
              <a:latin typeface="Quicksand"/>
              <a:ea typeface="Quicksand"/>
              <a:cs typeface="Quicksand"/>
              <a:sym typeface="Quicksand"/>
            </a:endParaRPr>
          </a:p>
          <a:p>
            <a:pPr indent="-355600" lvl="0" marL="457200" marR="0" rtl="0" algn="l">
              <a:lnSpc>
                <a:spcPct val="115000"/>
              </a:lnSpc>
              <a:spcBef>
                <a:spcPts val="0"/>
              </a:spcBef>
              <a:spcAft>
                <a:spcPts val="0"/>
              </a:spcAft>
              <a:buSzPts val="2000"/>
              <a:buChar char="●"/>
            </a:pPr>
            <a:r>
              <a:rPr lang="en" sz="2000"/>
              <a:t>Your child has been sent home with their TTRS ‘Heat Map’ this week.  The colours help you see how your child is responding to each fact.</a:t>
            </a:r>
            <a:endParaRPr sz="2000"/>
          </a:p>
          <a:p>
            <a:pPr indent="0" lvl="0" marL="457200" marR="0" rtl="0" algn="l">
              <a:lnSpc>
                <a:spcPct val="115000"/>
              </a:lnSpc>
              <a:spcBef>
                <a:spcPts val="0"/>
              </a:spcBef>
              <a:spcAft>
                <a:spcPts val="0"/>
              </a:spcAft>
              <a:buSzPts val="2200"/>
              <a:buNone/>
            </a:pPr>
            <a:r>
              <a:t/>
            </a:r>
            <a:endParaRPr sz="2000"/>
          </a:p>
          <a:p>
            <a:pPr indent="0" lvl="0" marL="457200" marR="0" rtl="0" algn="l">
              <a:lnSpc>
                <a:spcPct val="115000"/>
              </a:lnSpc>
              <a:spcBef>
                <a:spcPts val="0"/>
              </a:spcBef>
              <a:spcAft>
                <a:spcPts val="0"/>
              </a:spcAft>
              <a:buSzPts val="2200"/>
              <a:buNone/>
            </a:pPr>
            <a:r>
              <a:t/>
            </a:r>
            <a:endParaRPr sz="2000"/>
          </a:p>
        </p:txBody>
      </p:sp>
      <p:pic>
        <p:nvPicPr>
          <p:cNvPr id="283" name="Google Shape;283;p20"/>
          <p:cNvPicPr preferRelativeResize="0"/>
          <p:nvPr/>
        </p:nvPicPr>
        <p:blipFill rotWithShape="1">
          <a:blip r:embed="rId3">
            <a:alphaModFix/>
          </a:blip>
          <a:srcRect b="0" l="0" r="0" t="0"/>
          <a:stretch/>
        </p:blipFill>
        <p:spPr>
          <a:xfrm>
            <a:off x="0" y="1355075"/>
            <a:ext cx="9144001" cy="422031"/>
          </a:xfrm>
          <a:prstGeom prst="rect">
            <a:avLst/>
          </a:prstGeom>
          <a:noFill/>
          <a:ln>
            <a:noFill/>
          </a:ln>
        </p:spPr>
      </p:pic>
      <p:pic>
        <p:nvPicPr>
          <p:cNvPr id="284" name="Google Shape;284;p20"/>
          <p:cNvPicPr preferRelativeResize="0"/>
          <p:nvPr/>
        </p:nvPicPr>
        <p:blipFill rotWithShape="1">
          <a:blip r:embed="rId4">
            <a:alphaModFix/>
          </a:blip>
          <a:srcRect b="0" l="0" r="0" t="0"/>
          <a:stretch/>
        </p:blipFill>
        <p:spPr>
          <a:xfrm>
            <a:off x="1246325" y="1862250"/>
            <a:ext cx="6440449" cy="2589075"/>
          </a:xfrm>
          <a:prstGeom prst="rect">
            <a:avLst/>
          </a:prstGeom>
          <a:noFill/>
          <a:ln>
            <a:noFill/>
          </a:ln>
        </p:spPr>
      </p:pic>
      <p:sp>
        <p:nvSpPr>
          <p:cNvPr id="285" name="Google Shape;285;p20"/>
          <p:cNvSpPr txBox="1"/>
          <p:nvPr/>
        </p:nvSpPr>
        <p:spPr>
          <a:xfrm>
            <a:off x="62400" y="4451325"/>
            <a:ext cx="9019200" cy="7473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0"/>
              </a:spcBef>
              <a:spcAft>
                <a:spcPts val="0"/>
              </a:spcAft>
              <a:buClr>
                <a:schemeClr val="dk1"/>
              </a:buClr>
              <a:buSzPts val="1700"/>
              <a:buFont typeface="Quicksand SemiBold"/>
              <a:buChar char="●"/>
            </a:pPr>
            <a:r>
              <a:rPr b="0" i="0" lang="en" sz="1700" u="none" cap="none" strike="noStrike">
                <a:solidFill>
                  <a:schemeClr val="dk1"/>
                </a:solidFill>
                <a:latin typeface="Quicksand SemiBold"/>
                <a:ea typeface="Quicksand SemiBold"/>
                <a:cs typeface="Quicksand SemiBold"/>
                <a:sym typeface="Quicksand SemiBold"/>
              </a:rPr>
              <a:t>In school, we will focus on teaching them new facts and working on red facts.  At home, focus on the green and orange facts to support what is already known.</a:t>
            </a:r>
            <a:endParaRPr b="0" i="0" sz="1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21"/>
          <p:cNvPicPr preferRelativeResize="0"/>
          <p:nvPr/>
        </p:nvPicPr>
        <p:blipFill rotWithShape="1">
          <a:blip r:embed="rId3">
            <a:alphaModFix/>
          </a:blip>
          <a:srcRect b="0" l="0" r="0" t="0"/>
          <a:stretch/>
        </p:blipFill>
        <p:spPr>
          <a:xfrm>
            <a:off x="71175" y="0"/>
            <a:ext cx="7666625" cy="5089525"/>
          </a:xfrm>
          <a:prstGeom prst="rect">
            <a:avLst/>
          </a:prstGeom>
          <a:noFill/>
          <a:ln>
            <a:noFill/>
          </a:ln>
        </p:spPr>
      </p:pic>
      <p:sp>
        <p:nvSpPr>
          <p:cNvPr id="291" name="Google Shape;291;p21"/>
          <p:cNvSpPr txBox="1"/>
          <p:nvPr/>
        </p:nvSpPr>
        <p:spPr>
          <a:xfrm>
            <a:off x="7737800" y="4443625"/>
            <a:ext cx="18102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rgbClr val="980000"/>
                </a:solidFill>
                <a:latin typeface="Quicksand"/>
                <a:ea typeface="Quicksand"/>
                <a:cs typeface="Quicksand"/>
                <a:sym typeface="Quicksand"/>
              </a:rPr>
              <a:t>MTC Simulator</a:t>
            </a:r>
            <a:endParaRPr b="1" i="0" sz="1900" u="none" cap="none" strike="noStrike">
              <a:solidFill>
                <a:srgbClr val="980000"/>
              </a:solidFill>
              <a:latin typeface="Quicksand"/>
              <a:ea typeface="Quicksand"/>
              <a:cs typeface="Quicksand"/>
              <a:sym typeface="Quicksand"/>
            </a:endParaRPr>
          </a:p>
        </p:txBody>
      </p:sp>
      <p:sp>
        <p:nvSpPr>
          <p:cNvPr id="292" name="Google Shape;292;p21"/>
          <p:cNvSpPr txBox="1"/>
          <p:nvPr/>
        </p:nvSpPr>
        <p:spPr>
          <a:xfrm>
            <a:off x="7737800" y="2855400"/>
            <a:ext cx="1810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rgbClr val="38761D"/>
                </a:solidFill>
                <a:latin typeface="Quicksand"/>
                <a:ea typeface="Quicksand"/>
                <a:cs typeface="Quicksand"/>
                <a:sym typeface="Quicksand"/>
              </a:rPr>
              <a:t>Play daily!</a:t>
            </a:r>
            <a:endParaRPr b="1" i="0" sz="1900" u="none" cap="none" strike="noStrike">
              <a:solidFill>
                <a:srgbClr val="38761D"/>
              </a:solidFill>
              <a:latin typeface="Quicksand"/>
              <a:ea typeface="Quicksand"/>
              <a:cs typeface="Quicksand"/>
              <a:sym typeface="Quicksa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96" name="Shape 296"/>
        <p:cNvGrpSpPr/>
        <p:nvPr/>
      </p:nvGrpSpPr>
      <p:grpSpPr>
        <a:xfrm>
          <a:off x="0" y="0"/>
          <a:ext cx="0" cy="0"/>
          <a:chOff x="0" y="0"/>
          <a:chExt cx="0" cy="0"/>
        </a:xfrm>
      </p:grpSpPr>
      <p:sp>
        <p:nvSpPr>
          <p:cNvPr id="297" name="Google Shape;297;p22"/>
          <p:cNvSpPr txBox="1"/>
          <p:nvPr>
            <p:ph idx="1" type="body"/>
          </p:nvPr>
        </p:nvSpPr>
        <p:spPr>
          <a:xfrm>
            <a:off x="0" y="-100200"/>
            <a:ext cx="9327600" cy="3924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2200"/>
              <a:buNone/>
            </a:pPr>
            <a:r>
              <a:rPr b="1" lang="en" sz="3200">
                <a:solidFill>
                  <a:srgbClr val="1A1A1A"/>
                </a:solidFill>
                <a:latin typeface="Quicksand"/>
                <a:ea typeface="Quicksand"/>
                <a:cs typeface="Quicksand"/>
                <a:sym typeface="Quicksand"/>
              </a:rPr>
              <a:t>How much do they need to play to get 25/25</a:t>
            </a:r>
            <a:endParaRPr sz="2000">
              <a:solidFill>
                <a:srgbClr val="1A1A1A"/>
              </a:solidFill>
            </a:endParaRPr>
          </a:p>
          <a:p>
            <a:pPr indent="0" lvl="0" marL="0" marR="0" rtl="0" algn="l">
              <a:lnSpc>
                <a:spcPct val="115000"/>
              </a:lnSpc>
              <a:spcBef>
                <a:spcPts val="1100"/>
              </a:spcBef>
              <a:spcAft>
                <a:spcPts val="0"/>
              </a:spcAft>
              <a:buSzPts val="2200"/>
              <a:buNone/>
            </a:pPr>
            <a:r>
              <a:t/>
            </a:r>
            <a:endParaRPr>
              <a:solidFill>
                <a:srgbClr val="000000"/>
              </a:solidFill>
            </a:endParaRPr>
          </a:p>
        </p:txBody>
      </p:sp>
      <p:pic>
        <p:nvPicPr>
          <p:cNvPr id="298" name="Google Shape;298;p22"/>
          <p:cNvPicPr preferRelativeResize="0"/>
          <p:nvPr/>
        </p:nvPicPr>
        <p:blipFill rotWithShape="1">
          <a:blip r:embed="rId3">
            <a:alphaModFix/>
          </a:blip>
          <a:srcRect b="0" l="0" r="0" t="0"/>
          <a:stretch/>
        </p:blipFill>
        <p:spPr>
          <a:xfrm>
            <a:off x="80475" y="574725"/>
            <a:ext cx="8887726" cy="3095225"/>
          </a:xfrm>
          <a:prstGeom prst="rect">
            <a:avLst/>
          </a:prstGeom>
          <a:noFill/>
          <a:ln>
            <a:noFill/>
          </a:ln>
        </p:spPr>
      </p:pic>
      <p:sp>
        <p:nvSpPr>
          <p:cNvPr id="299" name="Google Shape;299;p22"/>
          <p:cNvSpPr txBox="1"/>
          <p:nvPr/>
        </p:nvSpPr>
        <p:spPr>
          <a:xfrm>
            <a:off x="128100" y="3669950"/>
            <a:ext cx="8887800" cy="1486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rgbClr val="1A1A1A"/>
                </a:solidFill>
                <a:latin typeface="Quicksand SemiBold"/>
                <a:ea typeface="Quicksand SemiBold"/>
                <a:cs typeface="Quicksand SemiBold"/>
                <a:sym typeface="Quicksand SemiBold"/>
              </a:rPr>
              <a:t>Drawing on the data in the graph above, those who played more than an average of 13 minutes per school week in year 4, scored 22/25 or more.</a:t>
            </a:r>
            <a:endParaRPr b="0" i="0" sz="1900" u="none" cap="none" strike="noStrike">
              <a:solidFill>
                <a:srgbClr val="1A1A1A"/>
              </a:solidFill>
              <a:latin typeface="Quicksand SemiBold"/>
              <a:ea typeface="Quicksand SemiBold"/>
              <a:cs typeface="Quicksand SemiBold"/>
              <a:sym typeface="Quicksand SemiBold"/>
            </a:endParaRPr>
          </a:p>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rgbClr val="1A1A1A"/>
                </a:solidFill>
                <a:latin typeface="Quicksand SemiBold"/>
                <a:ea typeface="Quicksand SemiBold"/>
                <a:cs typeface="Quicksand SemiBold"/>
                <a:sym typeface="Quicksand SemiBold"/>
              </a:rPr>
              <a:t>To get full marks, seems to take an average of 10 hours 36 minutes over year 4, which equates to⭐21 minutes⭐ per school week.</a:t>
            </a:r>
            <a:endParaRPr b="0" i="0" sz="13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03" name="Shape 303"/>
        <p:cNvGrpSpPr/>
        <p:nvPr/>
      </p:nvGrpSpPr>
      <p:grpSpPr>
        <a:xfrm>
          <a:off x="0" y="0"/>
          <a:ext cx="0" cy="0"/>
          <a:chOff x="0" y="0"/>
          <a:chExt cx="0" cy="0"/>
        </a:xfrm>
      </p:grpSpPr>
      <p:sp>
        <p:nvSpPr>
          <p:cNvPr id="304" name="Google Shape;304;p23"/>
          <p:cNvSpPr txBox="1"/>
          <p:nvPr>
            <p:ph type="title"/>
          </p:nvPr>
        </p:nvSpPr>
        <p:spPr>
          <a:xfrm>
            <a:off x="126025" y="0"/>
            <a:ext cx="914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How best to prepare your child for the check</a:t>
            </a:r>
            <a:endParaRPr/>
          </a:p>
        </p:txBody>
      </p:sp>
      <p:sp>
        <p:nvSpPr>
          <p:cNvPr id="305" name="Google Shape;305;p23"/>
          <p:cNvSpPr txBox="1"/>
          <p:nvPr>
            <p:ph idx="1" type="body"/>
          </p:nvPr>
        </p:nvSpPr>
        <p:spPr>
          <a:xfrm>
            <a:off x="0" y="655975"/>
            <a:ext cx="9084000" cy="39240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200"/>
              </a:spcBef>
              <a:spcAft>
                <a:spcPts val="0"/>
              </a:spcAft>
              <a:buClr>
                <a:srgbClr val="000000"/>
              </a:buClr>
              <a:buSzPts val="1600"/>
              <a:buFont typeface="Nunito"/>
              <a:buChar char="●"/>
            </a:pPr>
            <a:r>
              <a:rPr lang="en" sz="1600">
                <a:solidFill>
                  <a:srgbClr val="000000"/>
                </a:solidFill>
              </a:rPr>
              <a:t>Sing times tables songs. There are hundreds available! Put them on in the car, bathtime or any ‘free’ time where you have a few spare minutes.</a:t>
            </a:r>
            <a:endParaRPr sz="1600">
              <a:solidFill>
                <a:srgbClr val="000000"/>
              </a:solidFill>
            </a:endParaRPr>
          </a:p>
          <a:p>
            <a:pPr indent="-330200" lvl="0" marL="457200" rtl="0" algn="l">
              <a:lnSpc>
                <a:spcPct val="115000"/>
              </a:lnSpc>
              <a:spcBef>
                <a:spcPts val="0"/>
              </a:spcBef>
              <a:spcAft>
                <a:spcPts val="0"/>
              </a:spcAft>
              <a:buClr>
                <a:srgbClr val="000000"/>
              </a:buClr>
              <a:buSzPts val="1600"/>
              <a:buFont typeface="Nunito"/>
              <a:buChar char="●"/>
            </a:pPr>
            <a:r>
              <a:rPr lang="en" sz="1600">
                <a:solidFill>
                  <a:srgbClr val="000000"/>
                </a:solidFill>
              </a:rPr>
              <a:t>Chanting the old-fashioned way- rehearse the tables forwards and backwards, gradually increasing in speed.</a:t>
            </a:r>
            <a:endParaRPr sz="1600">
              <a:solidFill>
                <a:srgbClr val="000000"/>
              </a:solidFill>
            </a:endParaRPr>
          </a:p>
          <a:p>
            <a:pPr indent="-330200" lvl="0" marL="457200" rtl="0" algn="l">
              <a:lnSpc>
                <a:spcPct val="115000"/>
              </a:lnSpc>
              <a:spcBef>
                <a:spcPts val="0"/>
              </a:spcBef>
              <a:spcAft>
                <a:spcPts val="0"/>
              </a:spcAft>
              <a:buClr>
                <a:srgbClr val="000000"/>
              </a:buClr>
              <a:buSzPts val="1600"/>
              <a:buFont typeface="Nunito"/>
              <a:buChar char="●"/>
            </a:pPr>
            <a:r>
              <a:rPr lang="en" sz="1600">
                <a:solidFill>
                  <a:srgbClr val="000000"/>
                </a:solidFill>
              </a:rPr>
              <a:t>Write out the tables – This can be in the form of a simple list or you could also be a bit more fun. Being creative will make writing and learning the tables more enjoyable.</a:t>
            </a:r>
            <a:endParaRPr sz="1600">
              <a:solidFill>
                <a:srgbClr val="000000"/>
              </a:solidFill>
            </a:endParaRPr>
          </a:p>
          <a:p>
            <a:pPr indent="-330200" lvl="1" marL="914400" rtl="0" algn="l">
              <a:lnSpc>
                <a:spcPct val="115000"/>
              </a:lnSpc>
              <a:spcBef>
                <a:spcPts val="0"/>
              </a:spcBef>
              <a:spcAft>
                <a:spcPts val="0"/>
              </a:spcAft>
              <a:buClr>
                <a:srgbClr val="000000"/>
              </a:buClr>
              <a:buSzPts val="1600"/>
              <a:buFont typeface="Nunito"/>
              <a:buChar char="○"/>
            </a:pPr>
            <a:r>
              <a:rPr lang="en" sz="1600">
                <a:solidFill>
                  <a:srgbClr val="000000"/>
                </a:solidFill>
              </a:rPr>
              <a:t> Write the facts as the petals of a flower;</a:t>
            </a:r>
            <a:endParaRPr sz="1600">
              <a:solidFill>
                <a:srgbClr val="000000"/>
              </a:solidFill>
            </a:endParaRPr>
          </a:p>
          <a:p>
            <a:pPr indent="-330200" lvl="1" marL="914400" rtl="0" algn="l">
              <a:lnSpc>
                <a:spcPct val="115000"/>
              </a:lnSpc>
              <a:spcBef>
                <a:spcPts val="0"/>
              </a:spcBef>
              <a:spcAft>
                <a:spcPts val="0"/>
              </a:spcAft>
              <a:buClr>
                <a:srgbClr val="000000"/>
              </a:buClr>
              <a:buSzPts val="1600"/>
              <a:buFont typeface="Nunito"/>
              <a:buChar char="○"/>
            </a:pPr>
            <a:r>
              <a:rPr lang="en" sz="1600">
                <a:solidFill>
                  <a:srgbClr val="000000"/>
                </a:solidFill>
              </a:rPr>
              <a:t>Get them to test you on the facts and get them wrong on purpose and see if they correct you!</a:t>
            </a:r>
            <a:endParaRPr sz="1600">
              <a:solidFill>
                <a:srgbClr val="000000"/>
              </a:solidFill>
            </a:endParaRPr>
          </a:p>
          <a:p>
            <a:pPr indent="-330200" lvl="1" marL="914400" rtl="0" algn="l">
              <a:lnSpc>
                <a:spcPct val="115000"/>
              </a:lnSpc>
              <a:spcBef>
                <a:spcPts val="0"/>
              </a:spcBef>
              <a:spcAft>
                <a:spcPts val="0"/>
              </a:spcAft>
              <a:buClr>
                <a:srgbClr val="000000"/>
              </a:buClr>
              <a:buSzPts val="1600"/>
              <a:buFont typeface="Nunito"/>
              <a:buChar char="○"/>
            </a:pPr>
            <a:r>
              <a:rPr lang="en" sz="1600">
                <a:solidFill>
                  <a:srgbClr val="000000"/>
                </a:solidFill>
              </a:rPr>
              <a:t>Treasure Hunt: Hide the facts around the house and give them the answers. Can they find them in record time?</a:t>
            </a:r>
            <a:endParaRPr sz="1600">
              <a:solidFill>
                <a:srgbClr val="000000"/>
              </a:solidFill>
            </a:endParaRPr>
          </a:p>
          <a:p>
            <a:pPr indent="-330200" lvl="1" marL="914400" rtl="0" algn="l">
              <a:lnSpc>
                <a:spcPct val="115000"/>
              </a:lnSpc>
              <a:spcBef>
                <a:spcPts val="0"/>
              </a:spcBef>
              <a:spcAft>
                <a:spcPts val="0"/>
              </a:spcAft>
              <a:buClr>
                <a:srgbClr val="000000"/>
              </a:buClr>
              <a:buSzPts val="1600"/>
              <a:buFont typeface="Nunito"/>
              <a:buChar char="○"/>
            </a:pPr>
            <a:r>
              <a:rPr lang="en" sz="1600">
                <a:solidFill>
                  <a:srgbClr val="000000"/>
                </a:solidFill>
              </a:rPr>
              <a:t>Take a pot of water and a paintbrush outside to ‘paint’ the facts on a wall.</a:t>
            </a:r>
            <a:endParaRPr sz="1600">
              <a:solidFill>
                <a:srgbClr val="000000"/>
              </a:solidFill>
            </a:endParaRPr>
          </a:p>
          <a:p>
            <a:pPr indent="-330200" lvl="1" marL="914400" rtl="0" algn="l">
              <a:lnSpc>
                <a:spcPct val="115000"/>
              </a:lnSpc>
              <a:spcBef>
                <a:spcPts val="0"/>
              </a:spcBef>
              <a:spcAft>
                <a:spcPts val="0"/>
              </a:spcAft>
              <a:buClr>
                <a:srgbClr val="000000"/>
              </a:buClr>
              <a:buSzPts val="1600"/>
              <a:buFont typeface="Nunito"/>
              <a:buChar char="○"/>
            </a:pPr>
            <a:r>
              <a:rPr lang="en" sz="1600">
                <a:solidFill>
                  <a:srgbClr val="000000"/>
                </a:solidFill>
              </a:rPr>
              <a:t>Use chalks to write the facts outside in giant numbers.</a:t>
            </a:r>
            <a:endParaRPr sz="1600">
              <a:solidFill>
                <a:srgbClr val="000000"/>
              </a:solidFill>
            </a:endParaRPr>
          </a:p>
          <a:p>
            <a:pPr indent="-330200" lvl="0" marL="457200" rtl="0" algn="l">
              <a:lnSpc>
                <a:spcPct val="115000"/>
              </a:lnSpc>
              <a:spcBef>
                <a:spcPts val="0"/>
              </a:spcBef>
              <a:spcAft>
                <a:spcPts val="0"/>
              </a:spcAft>
              <a:buClr>
                <a:srgbClr val="000000"/>
              </a:buClr>
              <a:buSzPts val="1600"/>
              <a:buFont typeface="Nunito"/>
              <a:buChar char="●"/>
            </a:pPr>
            <a:r>
              <a:rPr lang="en" sz="1600">
                <a:solidFill>
                  <a:srgbClr val="000000"/>
                </a:solidFill>
              </a:rPr>
              <a:t>Times tables are important, but it should be an enjoyable experience learning them!  Give lots of praise for every fact recalled successfully!  </a:t>
            </a:r>
            <a:endParaRPr sz="1600">
              <a:solidFill>
                <a:srgbClr val="000000"/>
              </a:solidFill>
            </a:endParaRPr>
          </a:p>
        </p:txBody>
      </p:sp>
      <p:sp>
        <p:nvSpPr>
          <p:cNvPr id="306" name="Google Shape;30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4"/>
          <p:cNvSpPr txBox="1"/>
          <p:nvPr/>
        </p:nvSpPr>
        <p:spPr>
          <a:xfrm>
            <a:off x="0" y="0"/>
            <a:ext cx="9144000" cy="498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Calibri"/>
                <a:ea typeface="Calibri"/>
                <a:cs typeface="Calibri"/>
                <a:sym typeface="Calibri"/>
              </a:rPr>
              <a:t>Times tables songs:</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https://www.youtube.com/watch?v=e7rYbk9PNuM</a:t>
            </a:r>
            <a:r>
              <a:rPr b="0" i="0" lang="en" sz="1800" u="none" cap="none" strike="noStrike">
                <a:solidFill>
                  <a:schemeClr val="dk1"/>
                </a:solidFill>
                <a:latin typeface="Calibri"/>
                <a:ea typeface="Calibri"/>
                <a:cs typeface="Calibri"/>
                <a:sym typeface="Calibri"/>
              </a:rPr>
              <a:t>  6 times table (Shake It Off)</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4">
                  <a:extLst>
                    <a:ext uri="{A12FA001-AC4F-418D-AE19-62706E023703}">
                      <ahyp:hlinkClr val="tx"/>
                    </a:ext>
                  </a:extLst>
                </a:hlinkClick>
              </a:rPr>
              <a:t>https://www.youtube.com/watch?v=9os1VUUp5io</a:t>
            </a:r>
            <a:r>
              <a:rPr b="0" i="0" lang="en" sz="1800" u="none" cap="none" strike="noStrike">
                <a:solidFill>
                  <a:schemeClr val="dk1"/>
                </a:solidFill>
                <a:latin typeface="Calibri"/>
                <a:ea typeface="Calibri"/>
                <a:cs typeface="Calibri"/>
                <a:sym typeface="Calibri"/>
              </a:rPr>
              <a:t> 6 times table (Teachers cover) (Dr DeMaio)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5">
                  <a:extLst>
                    <a:ext uri="{A12FA001-AC4F-418D-AE19-62706E023703}">
                      <ahyp:hlinkClr val="tx"/>
                    </a:ext>
                  </a:extLst>
                </a:hlinkClick>
              </a:rPr>
              <a:t>https://www.youtube.com/watch?v=8QU_E0u-tP4</a:t>
            </a:r>
            <a:r>
              <a:rPr b="0" i="0" lang="en" sz="1800" u="none" cap="none" strike="noStrike">
                <a:solidFill>
                  <a:schemeClr val="dk1"/>
                </a:solidFill>
                <a:latin typeface="Calibri"/>
                <a:ea typeface="Calibri"/>
                <a:cs typeface="Calibri"/>
                <a:sym typeface="Calibri"/>
              </a:rPr>
              <a:t> 4 times table (I’m Still Standing)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6">
                  <a:extLst>
                    <a:ext uri="{A12FA001-AC4F-418D-AE19-62706E023703}">
                      <ahyp:hlinkClr val="tx"/>
                    </a:ext>
                  </a:extLst>
                </a:hlinkClick>
              </a:rPr>
              <a:t>https://www.youtube.com/watch?v=UJY1_fzzM6Y</a:t>
            </a:r>
            <a:r>
              <a:rPr b="0" i="0" lang="en" sz="1800" u="none" cap="none" strike="noStrike">
                <a:solidFill>
                  <a:schemeClr val="dk1"/>
                </a:solidFill>
                <a:latin typeface="Calibri"/>
                <a:ea typeface="Calibri"/>
                <a:cs typeface="Calibri"/>
                <a:sym typeface="Calibri"/>
              </a:rPr>
              <a:t> 4 times tables (break dancing rap)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7">
                  <a:extLst>
                    <a:ext uri="{A12FA001-AC4F-418D-AE19-62706E023703}">
                      <ahyp:hlinkClr val="tx"/>
                    </a:ext>
                  </a:extLst>
                </a:hlinkClick>
              </a:rPr>
              <a:t>https://www.youtube.com/watch?v=z_BJjR9rdwA</a:t>
            </a:r>
            <a:r>
              <a:rPr b="0" i="0" lang="en" sz="1800" u="none" cap="none" strike="noStrike">
                <a:solidFill>
                  <a:schemeClr val="dk1"/>
                </a:solidFill>
                <a:latin typeface="Calibri"/>
                <a:ea typeface="Calibri"/>
                <a:cs typeface="Calibri"/>
                <a:sym typeface="Calibri"/>
              </a:rPr>
              <a:t> 8 times table (Rolling In the Deep)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8">
                  <a:extLst>
                    <a:ext uri="{A12FA001-AC4F-418D-AE19-62706E023703}">
                      <ahyp:hlinkClr val="tx"/>
                    </a:ext>
                  </a:extLst>
                </a:hlinkClick>
              </a:rPr>
              <a:t>https://www.youtube.com/watch?v=TdqAA9Ky2DY</a:t>
            </a:r>
            <a:r>
              <a:rPr b="0" i="0" lang="en" sz="1800" u="none" cap="none" strike="noStrike">
                <a:solidFill>
                  <a:schemeClr val="dk1"/>
                </a:solidFill>
                <a:latin typeface="Calibri"/>
                <a:ea typeface="Calibri"/>
                <a:cs typeface="Calibri"/>
                <a:sym typeface="Calibri"/>
              </a:rPr>
              <a:t> 8 times table (Skip counting at faster rate - guitar)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9">
                  <a:extLst>
                    <a:ext uri="{A12FA001-AC4F-418D-AE19-62706E023703}">
                      <ahyp:hlinkClr val="tx"/>
                    </a:ext>
                  </a:extLst>
                </a:hlinkClick>
              </a:rPr>
              <a:t>https://www.youtube.com/watch?v=5XT3vxohtBg</a:t>
            </a:r>
            <a:r>
              <a:rPr b="0" i="0" lang="en" sz="1800" u="none" cap="none" strike="noStrike">
                <a:solidFill>
                  <a:schemeClr val="dk1"/>
                </a:solidFill>
                <a:latin typeface="Calibri"/>
                <a:ea typeface="Calibri"/>
                <a:cs typeface="Calibri"/>
                <a:sym typeface="Calibri"/>
              </a:rPr>
              <a:t> 7 times table (Happy)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5"/>
          <p:cNvSpPr txBox="1"/>
          <p:nvPr/>
        </p:nvSpPr>
        <p:spPr>
          <a:xfrm>
            <a:off x="0" y="0"/>
            <a:ext cx="9144000" cy="566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Calibri"/>
                <a:ea typeface="Calibri"/>
                <a:cs typeface="Calibri"/>
                <a:sym typeface="Calibri"/>
              </a:rPr>
              <a:t>Times tables games:</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https://mathsframe.co.uk/en/resources/resource/318/Tommys-Trek-Times-Tables</a:t>
            </a:r>
            <a:r>
              <a:rPr b="0" i="0" lang="en" sz="1800" u="none" cap="none" strike="noStrike">
                <a:solidFill>
                  <a:schemeClr val="dk1"/>
                </a:solidFill>
                <a:latin typeface="Calibri"/>
                <a:ea typeface="Calibri"/>
                <a:cs typeface="Calibri"/>
                <a:sym typeface="Calibri"/>
              </a:rPr>
              <a:t> Mario like game to encourage to use at home</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4">
                  <a:extLst>
                    <a:ext uri="{A12FA001-AC4F-418D-AE19-62706E023703}">
                      <ahyp:hlinkClr val="tx"/>
                    </a:ext>
                  </a:extLst>
                </a:hlinkClick>
              </a:rPr>
              <a:t>https://www.mathschase.com/all-games/</a:t>
            </a:r>
            <a:r>
              <a:rPr b="0" i="0" lang="en" sz="1800" u="none" cap="none" strike="noStrike">
                <a:solidFill>
                  <a:schemeClr val="dk1"/>
                </a:solidFill>
                <a:latin typeface="Calibri"/>
                <a:ea typeface="Calibri"/>
                <a:cs typeface="Calibri"/>
                <a:sym typeface="Calibri"/>
              </a:rPr>
              <a:t>  Rapid recall fun!  Mixed or single TT to 12 with chaser if mixed manually. Also adding/subtracting/dividing by different numbers. Skip counting in TT sequences. Place Value up to 1000 words and digits.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5">
                  <a:extLst>
                    <a:ext uri="{A12FA001-AC4F-418D-AE19-62706E023703}">
                      <ahyp:hlinkClr val="tx"/>
                    </a:ext>
                  </a:extLst>
                </a:hlinkClick>
              </a:rPr>
              <a:t>https://www.topmarks.co.uk/maths-games/hit-the-button</a:t>
            </a:r>
            <a:r>
              <a:rPr b="0" i="0" lang="en" sz="1800" u="none" cap="none" strike="noStrike">
                <a:solidFill>
                  <a:schemeClr val="dk1"/>
                </a:solidFill>
                <a:latin typeface="Calibri"/>
                <a:ea typeface="Calibri"/>
                <a:cs typeface="Calibri"/>
                <a:sym typeface="Calibri"/>
              </a:rPr>
              <a:t> all timestables. Hit the answer or hit the question tabs for challenge after mastering rapid recall of all to 12 x 12</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6">
                  <a:extLst>
                    <a:ext uri="{A12FA001-AC4F-418D-AE19-62706E023703}">
                      <ahyp:hlinkClr val="tx"/>
                    </a:ext>
                  </a:extLst>
                </a:hlinkClick>
              </a:rPr>
              <a:t>https://www.mathplayground.com/brain_workouts/brain_workout_02_multiplication.html</a:t>
            </a:r>
            <a:r>
              <a:rPr b="0" i="0" lang="en" sz="1800" u="none" cap="none" strike="noStrike">
                <a:solidFill>
                  <a:schemeClr val="dk1"/>
                </a:solidFill>
                <a:latin typeface="Calibri"/>
                <a:ea typeface="Calibri"/>
                <a:cs typeface="Calibri"/>
                <a:sym typeface="Calibri"/>
              </a:rPr>
              <a:t> Make a line of 3 to multiply to reach product target challenge.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7">
                  <a:extLst>
                    <a:ext uri="{A12FA001-AC4F-418D-AE19-62706E023703}">
                      <ahyp:hlinkClr val="tx"/>
                    </a:ext>
                  </a:extLst>
                </a:hlinkClick>
              </a:rPr>
              <a:t>http://www.mathszone.net/mw/number/100sq/index.html</a:t>
            </a:r>
            <a:r>
              <a:rPr b="0" i="0" lang="en" sz="1800" u="none" cap="none" strike="noStrike">
                <a:solidFill>
                  <a:schemeClr val="dk1"/>
                </a:solidFill>
                <a:latin typeface="Calibri"/>
                <a:ea typeface="Calibri"/>
                <a:cs typeface="Calibri"/>
                <a:sym typeface="Calibri"/>
              </a:rPr>
              <a:t> 100 square to show patterns of each time table for skip counting.</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0563C1"/>
                </a:solidFill>
                <a:latin typeface="Calibri"/>
                <a:ea typeface="Calibri"/>
                <a:cs typeface="Calibri"/>
                <a:sym typeface="Calibri"/>
                <a:hlinkClick r:id="rId8">
                  <a:extLst>
                    <a:ext uri="{A12FA001-AC4F-418D-AE19-62706E023703}">
                      <ahyp:hlinkClr val="tx"/>
                    </a:ext>
                  </a:extLst>
                </a:hlinkClick>
              </a:rPr>
              <a:t>https://www.timestables.co.uk/speed-test/</a:t>
            </a:r>
            <a:r>
              <a:rPr b="0" i="0" lang="en" sz="1800" u="none" cap="none" strike="noStrike">
                <a:solidFill>
                  <a:schemeClr val="dk1"/>
                </a:solidFill>
                <a:latin typeface="Calibri"/>
                <a:ea typeface="Calibri"/>
                <a:cs typeface="Calibri"/>
                <a:sym typeface="Calibri"/>
              </a:rPr>
              <a:t> 100 second speed text can be programmed.</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6"/>
          <p:cNvSpPr txBox="1"/>
          <p:nvPr/>
        </p:nvSpPr>
        <p:spPr>
          <a:xfrm>
            <a:off x="603807" y="4374001"/>
            <a:ext cx="8676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 sz="4400" u="none" cap="none" strike="noStrike">
                <a:solidFill>
                  <a:srgbClr val="000000"/>
                </a:solidFill>
                <a:latin typeface="Quicksand"/>
                <a:ea typeface="Quicksand"/>
                <a:cs typeface="Quicksand"/>
                <a:sym typeface="Quicksand"/>
              </a:rPr>
              <a:t>Thank you for listening ☺</a:t>
            </a:r>
            <a:endParaRPr b="1" i="0" sz="4400" u="none" cap="none" strike="noStrike">
              <a:solidFill>
                <a:srgbClr val="000000"/>
              </a:solidFill>
              <a:latin typeface="Quicksand"/>
              <a:ea typeface="Quicksand"/>
              <a:cs typeface="Quicksand"/>
              <a:sym typeface="Quicksand"/>
            </a:endParaRPr>
          </a:p>
        </p:txBody>
      </p:sp>
      <p:sp>
        <p:nvSpPr>
          <p:cNvPr id="325" name="Google Shape;325;p26"/>
          <p:cNvSpPr txBox="1"/>
          <p:nvPr/>
        </p:nvSpPr>
        <p:spPr>
          <a:xfrm>
            <a:off x="112425" y="0"/>
            <a:ext cx="8676600" cy="426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222222"/>
                </a:solidFill>
                <a:latin typeface="Quicksand"/>
                <a:ea typeface="Quicksand"/>
                <a:cs typeface="Quicksand"/>
                <a:sym typeface="Quicksand"/>
              </a:rPr>
              <a:t>Session Aims:</a:t>
            </a:r>
            <a:endParaRPr b="1" i="0" sz="3200" u="none" cap="none" strike="noStrike">
              <a:solidFill>
                <a:srgbClr val="222222"/>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222222"/>
                </a:solidFill>
                <a:latin typeface="Quicksand SemiBold"/>
                <a:ea typeface="Quicksand SemiBold"/>
                <a:cs typeface="Quicksand SemiBold"/>
                <a:sym typeface="Quicksand SemiBold"/>
              </a:rPr>
              <a:t>- The purpose of the MTC</a:t>
            </a:r>
            <a:endParaRPr b="0" i="0" sz="2200" u="none" cap="none" strike="noStrike">
              <a:solidFill>
                <a:srgbClr val="222222"/>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222222"/>
                </a:solidFill>
                <a:latin typeface="Quicksand SemiBold"/>
                <a:ea typeface="Quicksand SemiBold"/>
                <a:cs typeface="Quicksand SemiBold"/>
                <a:sym typeface="Quicksand SemiBold"/>
              </a:rPr>
              <a:t>- When it will take place (June 2026)</a:t>
            </a:r>
            <a:endParaRPr b="0" i="0" sz="2200" u="none" cap="none" strike="noStrike">
              <a:solidFill>
                <a:srgbClr val="222222"/>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222222"/>
                </a:solidFill>
                <a:latin typeface="Quicksand SemiBold"/>
                <a:ea typeface="Quicksand SemiBold"/>
                <a:cs typeface="Quicksand SemiBold"/>
                <a:sym typeface="Quicksand SemiBold"/>
              </a:rPr>
              <a:t>- How the MTC is administered</a:t>
            </a:r>
            <a:endParaRPr b="0" i="0" sz="2200" u="none" cap="none" strike="noStrike">
              <a:solidFill>
                <a:srgbClr val="222222"/>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222222"/>
                </a:solidFill>
                <a:latin typeface="Quicksand SemiBold"/>
                <a:ea typeface="Quicksand SemiBold"/>
                <a:cs typeface="Quicksand SemiBold"/>
                <a:sym typeface="Quicksand SemiBold"/>
              </a:rPr>
              <a:t>- How you can support your child at home, in preparation for the check.</a:t>
            </a:r>
            <a:endParaRPr b="0" i="0" sz="2200" u="none" cap="none" strike="noStrike">
              <a:solidFill>
                <a:srgbClr val="222222"/>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222222"/>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222222"/>
                </a:solidFill>
                <a:latin typeface="Quicksand"/>
                <a:ea typeface="Quicksand"/>
                <a:cs typeface="Quicksand"/>
                <a:sym typeface="Quicksand"/>
              </a:rPr>
              <a:t>Handouts!</a:t>
            </a:r>
            <a:endParaRPr b="1" i="0" sz="3200" u="none" cap="none" strike="noStrike">
              <a:solidFill>
                <a:srgbClr val="222222"/>
              </a:solidFill>
              <a:latin typeface="Quicksand"/>
              <a:ea typeface="Quicksand"/>
              <a:cs typeface="Quicksand"/>
              <a:sym typeface="Quicksand"/>
            </a:endParaRPr>
          </a:p>
          <a:p>
            <a:pPr indent="-368300" lvl="0" marL="457200" marR="0" rtl="0" algn="l">
              <a:lnSpc>
                <a:spcPct val="100000"/>
              </a:lnSpc>
              <a:spcBef>
                <a:spcPts val="0"/>
              </a:spcBef>
              <a:spcAft>
                <a:spcPts val="0"/>
              </a:spcAft>
              <a:buClr>
                <a:srgbClr val="222222"/>
              </a:buClr>
              <a:buSzPts val="2200"/>
              <a:buFont typeface="Quicksand SemiBold"/>
              <a:buChar char="-"/>
            </a:pPr>
            <a:r>
              <a:rPr b="0" i="0" lang="en" sz="2200" u="none" cap="none" strike="noStrike">
                <a:solidFill>
                  <a:srgbClr val="222222"/>
                </a:solidFill>
                <a:latin typeface="Quicksand SemiBold"/>
                <a:ea typeface="Quicksand SemiBold"/>
                <a:cs typeface="Quicksand SemiBold"/>
                <a:sym typeface="Quicksand SemiBold"/>
              </a:rPr>
              <a:t>Times Table Counting Stick</a:t>
            </a:r>
            <a:endParaRPr b="0" i="0" sz="2200" u="none" cap="none" strike="noStrike">
              <a:solidFill>
                <a:srgbClr val="222222"/>
              </a:solidFill>
              <a:latin typeface="Quicksand SemiBold"/>
              <a:ea typeface="Quicksand SemiBold"/>
              <a:cs typeface="Quicksand SemiBold"/>
              <a:sym typeface="Quicksand SemiBold"/>
            </a:endParaRPr>
          </a:p>
          <a:p>
            <a:pPr indent="-368300" lvl="0" marL="457200" marR="0" rtl="0" algn="l">
              <a:lnSpc>
                <a:spcPct val="100000"/>
              </a:lnSpc>
              <a:spcBef>
                <a:spcPts val="0"/>
              </a:spcBef>
              <a:spcAft>
                <a:spcPts val="0"/>
              </a:spcAft>
              <a:buClr>
                <a:srgbClr val="222222"/>
              </a:buClr>
              <a:buSzPts val="2200"/>
              <a:buFont typeface="Quicksand SemiBold"/>
              <a:buChar char="-"/>
            </a:pPr>
            <a:r>
              <a:rPr b="0" i="0" lang="en" sz="2200" u="none" cap="none" strike="noStrike">
                <a:solidFill>
                  <a:srgbClr val="222222"/>
                </a:solidFill>
                <a:latin typeface="Quicksand SemiBold"/>
                <a:ea typeface="Quicksand SemiBold"/>
                <a:cs typeface="Quicksand SemiBold"/>
                <a:sym typeface="Quicksand SemiBold"/>
              </a:rPr>
              <a:t>Multipliction Square</a:t>
            </a:r>
            <a:endParaRPr b="0" i="0" sz="2200" u="none" cap="none" strike="noStrike">
              <a:solidFill>
                <a:srgbClr val="222222"/>
              </a:solidFill>
              <a:latin typeface="Quicksand SemiBold"/>
              <a:ea typeface="Quicksand SemiBold"/>
              <a:cs typeface="Quicksand SemiBold"/>
              <a:sym typeface="Quicksand SemiBold"/>
            </a:endParaRPr>
          </a:p>
          <a:p>
            <a:pPr indent="-368300" lvl="0" marL="457200" marR="0" rtl="0" algn="l">
              <a:lnSpc>
                <a:spcPct val="100000"/>
              </a:lnSpc>
              <a:spcBef>
                <a:spcPts val="0"/>
              </a:spcBef>
              <a:spcAft>
                <a:spcPts val="0"/>
              </a:spcAft>
              <a:buClr>
                <a:srgbClr val="222222"/>
              </a:buClr>
              <a:buSzPts val="2200"/>
              <a:buFont typeface="Quicksand SemiBold"/>
              <a:buChar char="-"/>
            </a:pPr>
            <a:r>
              <a:rPr b="0" i="0" lang="en" sz="2200" u="none" cap="none" strike="noStrike">
                <a:solidFill>
                  <a:srgbClr val="222222"/>
                </a:solidFill>
                <a:latin typeface="Quicksand SemiBold"/>
                <a:ea typeface="Quicksand SemiBold"/>
                <a:cs typeface="Quicksand SemiBold"/>
                <a:sym typeface="Quicksand SemiBold"/>
              </a:rPr>
              <a:t>TTRS parent information and MTC information letter</a:t>
            </a:r>
            <a:endParaRPr b="1" i="0" sz="3400" u="none" cap="none" strike="noStrike">
              <a:solidFill>
                <a:srgbClr val="222222"/>
              </a:solidFill>
              <a:latin typeface="Quicksand"/>
              <a:ea typeface="Quicksand"/>
              <a:cs typeface="Quicksand"/>
              <a:sym typeface="Quicksa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29" name="Shape 329"/>
        <p:cNvGrpSpPr/>
        <p:nvPr/>
      </p:nvGrpSpPr>
      <p:grpSpPr>
        <a:xfrm>
          <a:off x="0" y="0"/>
          <a:ext cx="0" cy="0"/>
          <a:chOff x="0" y="0"/>
          <a:chExt cx="0" cy="0"/>
        </a:xfrm>
      </p:grpSpPr>
      <p:pic>
        <p:nvPicPr>
          <p:cNvPr id="330" name="Google Shape;330;p27"/>
          <p:cNvPicPr preferRelativeResize="0"/>
          <p:nvPr/>
        </p:nvPicPr>
        <p:blipFill rotWithShape="1">
          <a:blip r:embed="rId3">
            <a:alphaModFix/>
          </a:blip>
          <a:srcRect b="0" l="0" r="0" t="0"/>
          <a:stretch/>
        </p:blipFill>
        <p:spPr>
          <a:xfrm>
            <a:off x="1798320" y="72200"/>
            <a:ext cx="4572000" cy="468939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34" name="Shape 334"/>
        <p:cNvGrpSpPr/>
        <p:nvPr/>
      </p:nvGrpSpPr>
      <p:grpSpPr>
        <a:xfrm>
          <a:off x="0" y="0"/>
          <a:ext cx="0" cy="0"/>
          <a:chOff x="0" y="0"/>
          <a:chExt cx="0" cy="0"/>
        </a:xfrm>
      </p:grpSpPr>
      <p:pic>
        <p:nvPicPr>
          <p:cNvPr id="335" name="Google Shape;335;p28"/>
          <p:cNvPicPr preferRelativeResize="0"/>
          <p:nvPr/>
        </p:nvPicPr>
        <p:blipFill rotWithShape="1">
          <a:blip r:embed="rId3">
            <a:alphaModFix/>
          </a:blip>
          <a:srcRect b="0" l="0" r="0" t="0"/>
          <a:stretch/>
        </p:blipFill>
        <p:spPr>
          <a:xfrm>
            <a:off x="86935" y="1142215"/>
            <a:ext cx="8939652" cy="231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3"/>
          <p:cNvSpPr txBox="1"/>
          <p:nvPr/>
        </p:nvSpPr>
        <p:spPr>
          <a:xfrm>
            <a:off x="97725" y="738900"/>
            <a:ext cx="8827800" cy="390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Quicksand SemiBold"/>
                <a:ea typeface="Quicksand SemiBold"/>
                <a:cs typeface="Quicksand SemiBold"/>
                <a:sym typeface="Quicksand SemiBold"/>
              </a:rPr>
              <a:t>Known as the Multiplication Tables Check (MTC), it’s purpose is to determine whether year 4 pupils can fluently recall their multiplication tables.</a:t>
            </a:r>
            <a:endParaRPr b="0" i="0" sz="2200" u="none" cap="none" strike="noStrike">
              <a:solidFill>
                <a:srgbClr val="000000"/>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2200"/>
              <a:buFont typeface="Arial"/>
              <a:buNone/>
            </a:pPr>
            <a:r>
              <a:rPr b="1" i="1" lang="en" sz="2200" u="none" cap="none" strike="noStrike">
                <a:solidFill>
                  <a:srgbClr val="000000"/>
                </a:solidFill>
                <a:latin typeface="Quicksand"/>
                <a:ea typeface="Quicksand"/>
                <a:cs typeface="Quicksand"/>
                <a:sym typeface="Quicksand"/>
              </a:rPr>
              <a:t> ‘By the end of year 4, pupils should have memorised their multiplication tables up to and including the 12 multiplication table and show precision and fluency in their work’. </a:t>
            </a:r>
            <a:endParaRPr b="1" i="1" sz="22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Quicksand SemiBold"/>
                <a:ea typeface="Quicksand SemiBold"/>
                <a:cs typeface="Quicksand SemiBold"/>
                <a:sym typeface="Quicksand SemiBold"/>
              </a:rPr>
              <a:t>They are designed to help schools identify which children require more support to learn their times tables, so they can access the demands of the Y5 and Y6 maths curriculum with success.</a:t>
            </a:r>
            <a:endParaRPr b="0" i="0" sz="2200" u="none" cap="none" strike="noStrike">
              <a:solidFill>
                <a:srgbClr val="000000"/>
              </a:solidFill>
              <a:latin typeface="Quicksand SemiBold"/>
              <a:ea typeface="Quicksand SemiBold"/>
              <a:cs typeface="Quicksand SemiBold"/>
              <a:sym typeface="Quicksand SemiBold"/>
            </a:endParaRPr>
          </a:p>
        </p:txBody>
      </p:sp>
      <p:sp>
        <p:nvSpPr>
          <p:cNvPr id="66" name="Google Shape;66;p3"/>
          <p:cNvSpPr txBox="1"/>
          <p:nvPr/>
        </p:nvSpPr>
        <p:spPr>
          <a:xfrm>
            <a:off x="0" y="0"/>
            <a:ext cx="882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222222"/>
                </a:solidFill>
                <a:latin typeface="Quicksand"/>
                <a:ea typeface="Quicksand"/>
                <a:cs typeface="Quicksand"/>
                <a:sym typeface="Quicksand"/>
              </a:rPr>
              <a:t>What is the purpose of the MTC check?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txBox="1"/>
          <p:nvPr/>
        </p:nvSpPr>
        <p:spPr>
          <a:xfrm>
            <a:off x="138600" y="1141800"/>
            <a:ext cx="8866800" cy="2859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Quicksand SemiBold"/>
                <a:ea typeface="Quicksand SemiBold"/>
                <a:cs typeface="Quicksand SemiBold"/>
                <a:sym typeface="Quicksand SemiBold"/>
              </a:rPr>
              <a:t>There is no ‘pass’ rate or threshold which means that, unlike the Phonics Screening Check, children will not be expected to re-sit the check. </a:t>
            </a:r>
            <a:endParaRPr b="0" i="0" sz="2200" u="none" cap="none" strike="noStrike">
              <a:solidFill>
                <a:schemeClr val="dk1"/>
              </a:solidFill>
              <a:latin typeface="Quicksand SemiBold"/>
              <a:ea typeface="Quicksand SemiBold"/>
              <a:cs typeface="Quicksand SemiBold"/>
              <a:sym typeface="Quicksand SemiBold"/>
            </a:endParaRPr>
          </a:p>
          <a:p>
            <a:pPr indent="-22860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Quicksand SemiBold"/>
              <a:ea typeface="Quicksand SemiBold"/>
              <a:cs typeface="Quicksand SemiBold"/>
              <a:sym typeface="Quicksand SemiBold"/>
            </a:endParaRPr>
          </a:p>
          <a:p>
            <a:pPr indent="0" lvl="0" marL="0" marR="0" rtl="0" algn="l">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Quicksand SemiBold"/>
                <a:ea typeface="Quicksand SemiBold"/>
                <a:cs typeface="Quicksand SemiBold"/>
                <a:sym typeface="Quicksand SemiBold"/>
              </a:rPr>
              <a:t>The Department for Education (DfE) will create a report about the overall results across all schools in England, not individual schools. </a:t>
            </a:r>
            <a:endParaRPr b="0" i="0" sz="2200" u="none" cap="none" strike="noStrike">
              <a:solidFill>
                <a:schemeClr val="dk1"/>
              </a:solidFill>
              <a:latin typeface="Quicksand SemiBold"/>
              <a:ea typeface="Quicksand SemiBold"/>
              <a:cs typeface="Quicksand SemiBold"/>
              <a:sym typeface="Quicksand SemiBold"/>
            </a:endParaRPr>
          </a:p>
        </p:txBody>
      </p:sp>
      <p:sp>
        <p:nvSpPr>
          <p:cNvPr id="72" name="Google Shape;72;p4"/>
          <p:cNvSpPr txBox="1"/>
          <p:nvPr/>
        </p:nvSpPr>
        <p:spPr>
          <a:xfrm>
            <a:off x="0" y="0"/>
            <a:ext cx="882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222222"/>
                </a:solidFill>
                <a:latin typeface="Quicksand"/>
                <a:ea typeface="Quicksand"/>
                <a:cs typeface="Quicksand"/>
                <a:sym typeface="Quicksand"/>
              </a:rPr>
              <a:t>Important information about the MTC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5"/>
          <p:cNvSpPr txBox="1"/>
          <p:nvPr/>
        </p:nvSpPr>
        <p:spPr>
          <a:xfrm>
            <a:off x="138600" y="1141800"/>
            <a:ext cx="8866800" cy="3249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There will be a </a:t>
            </a:r>
            <a:r>
              <a:rPr b="0" i="0" lang="en" sz="2200" u="none" cap="none" strike="noStrike">
                <a:solidFill>
                  <a:srgbClr val="283593"/>
                </a:solidFill>
                <a:latin typeface="Quicksand SemiBold"/>
                <a:ea typeface="Quicksand SemiBold"/>
                <a:cs typeface="Quicksand SemiBold"/>
                <a:sym typeface="Quicksand SemiBold"/>
              </a:rPr>
              <a:t>2 week window </a:t>
            </a:r>
            <a:r>
              <a:rPr b="0" i="0" lang="en" sz="2200" u="none" cap="none" strike="noStrike">
                <a:solidFill>
                  <a:schemeClr val="dk1"/>
                </a:solidFill>
                <a:latin typeface="Quicksand SemiBold"/>
                <a:ea typeface="Quicksand SemiBold"/>
                <a:cs typeface="Quicksand SemiBold"/>
                <a:sym typeface="Quicksand SemiBold"/>
              </a:rPr>
              <a:t>from </a:t>
            </a:r>
            <a:r>
              <a:rPr b="0" i="0" lang="en" sz="2200" u="none" cap="none" strike="noStrike">
                <a:solidFill>
                  <a:srgbClr val="283593"/>
                </a:solidFill>
                <a:latin typeface="Quicksand SemiBold"/>
                <a:ea typeface="Quicksand SemiBold"/>
                <a:cs typeface="Quicksand SemiBold"/>
                <a:sym typeface="Quicksand SemiBold"/>
              </a:rPr>
              <a:t>Monday 1 June 2026 </a:t>
            </a:r>
            <a:r>
              <a:rPr b="0" i="0" lang="en" sz="2200" u="none" cap="none" strike="noStrike">
                <a:solidFill>
                  <a:schemeClr val="dk1"/>
                </a:solidFill>
                <a:latin typeface="Quicksand SemiBold"/>
                <a:ea typeface="Quicksand SemiBold"/>
                <a:cs typeface="Quicksand SemiBold"/>
                <a:sym typeface="Quicksand SemiBold"/>
              </a:rPr>
              <a:t>for schools to administer the check. </a:t>
            </a:r>
            <a:endParaRPr b="0" i="0" sz="2200" u="none" cap="none" strike="noStrike">
              <a:solidFill>
                <a:schemeClr val="dk1"/>
              </a:solidFill>
              <a:latin typeface="Quicksand SemiBold"/>
              <a:ea typeface="Quicksand SemiBold"/>
              <a:cs typeface="Quicksand SemiBold"/>
              <a:sym typeface="Quicksand SemiBold"/>
            </a:endParaRPr>
          </a:p>
          <a:p>
            <a:pPr indent="-228600" lvl="0" marL="457200" marR="0" rtl="0" algn="l">
              <a:lnSpc>
                <a:spcPct val="115000"/>
              </a:lnSpc>
              <a:spcBef>
                <a:spcPts val="0"/>
              </a:spcBef>
              <a:spcAft>
                <a:spcPts val="0"/>
              </a:spcAft>
              <a:buClr>
                <a:schemeClr val="dk1"/>
              </a:buClr>
              <a:buSzPts val="1800"/>
              <a:buFont typeface="Nunito"/>
              <a:buNone/>
            </a:pPr>
            <a:r>
              <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There is </a:t>
            </a:r>
            <a:r>
              <a:rPr b="0" i="0" lang="en" sz="2200" u="none" cap="none" strike="noStrike">
                <a:solidFill>
                  <a:srgbClr val="283593"/>
                </a:solidFill>
                <a:latin typeface="Quicksand SemiBold"/>
                <a:ea typeface="Quicksand SemiBold"/>
                <a:cs typeface="Quicksand SemiBold"/>
                <a:sym typeface="Quicksand SemiBold"/>
              </a:rPr>
              <a:t>no set day </a:t>
            </a:r>
            <a:r>
              <a:rPr b="0" i="0" lang="en" sz="2200" u="none" cap="none" strike="noStrike">
                <a:solidFill>
                  <a:schemeClr val="dk1"/>
                </a:solidFill>
                <a:latin typeface="Quicksand SemiBold"/>
                <a:ea typeface="Quicksand SemiBold"/>
                <a:cs typeface="Quicksand SemiBold"/>
                <a:sym typeface="Quicksand SemiBold"/>
              </a:rPr>
              <a:t>to administer the check and children are not expected to take the check at the same time. </a:t>
            </a:r>
            <a:endParaRPr b="0" i="0" sz="2200" u="none" cap="none" strike="noStrike">
              <a:solidFill>
                <a:schemeClr val="dk1"/>
              </a:solidFill>
              <a:latin typeface="Quicksand SemiBold"/>
              <a:ea typeface="Quicksand SemiBold"/>
              <a:cs typeface="Quicksand SemiBold"/>
              <a:sym typeface="Quicksand SemiBold"/>
            </a:endParaRPr>
          </a:p>
          <a:p>
            <a:pPr indent="-228600" lvl="0" marL="457200" marR="0" rtl="0" algn="l">
              <a:lnSpc>
                <a:spcPct val="115000"/>
              </a:lnSpc>
              <a:spcBef>
                <a:spcPts val="0"/>
              </a:spcBef>
              <a:spcAft>
                <a:spcPts val="0"/>
              </a:spcAft>
              <a:buClr>
                <a:schemeClr val="dk1"/>
              </a:buClr>
              <a:buSzPts val="1800"/>
              <a:buFont typeface="Nunito"/>
              <a:buNone/>
            </a:pPr>
            <a:r>
              <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All eligible Year 4 children in England will be required to take the check. </a:t>
            </a:r>
            <a:endParaRPr b="0" i="0" sz="2200" u="none" cap="none" strike="noStrike">
              <a:solidFill>
                <a:schemeClr val="dk1"/>
              </a:solidFill>
              <a:latin typeface="Quicksand SemiBold"/>
              <a:ea typeface="Quicksand SemiBold"/>
              <a:cs typeface="Quicksand SemiBold"/>
              <a:sym typeface="Quicksand SemiBold"/>
            </a:endParaRPr>
          </a:p>
        </p:txBody>
      </p:sp>
      <p:sp>
        <p:nvSpPr>
          <p:cNvPr id="78" name="Google Shape;78;p5"/>
          <p:cNvSpPr txBox="1"/>
          <p:nvPr/>
        </p:nvSpPr>
        <p:spPr>
          <a:xfrm>
            <a:off x="0" y="0"/>
            <a:ext cx="882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222222"/>
                </a:solidFill>
                <a:latin typeface="Quicksand"/>
                <a:ea typeface="Quicksand"/>
                <a:cs typeface="Quicksand"/>
                <a:sym typeface="Quicksand"/>
              </a:rPr>
              <a:t>When the check will take place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6"/>
          <p:cNvSpPr txBox="1"/>
          <p:nvPr/>
        </p:nvSpPr>
        <p:spPr>
          <a:xfrm>
            <a:off x="138600" y="1071050"/>
            <a:ext cx="8866800" cy="2439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The check is </a:t>
            </a:r>
            <a:r>
              <a:rPr b="0" i="0" lang="en" sz="2200" u="none" cap="none" strike="noStrike">
                <a:solidFill>
                  <a:srgbClr val="283593"/>
                </a:solidFill>
                <a:latin typeface="Quicksand SemiBold"/>
                <a:ea typeface="Quicksand SemiBold"/>
                <a:cs typeface="Quicksand SemiBold"/>
                <a:sym typeface="Quicksand SemiBold"/>
              </a:rPr>
              <a:t>fully digital.</a:t>
            </a:r>
            <a:r>
              <a:rPr b="0" i="0" lang="en" sz="2200" u="none" cap="none" strike="noStrike">
                <a:solidFill>
                  <a:schemeClr val="dk1"/>
                </a:solidFill>
                <a:latin typeface="Quicksand SemiBold"/>
                <a:ea typeface="Quicksand SemiBold"/>
                <a:cs typeface="Quicksand SemiBold"/>
                <a:sym typeface="Quicksand SemiBold"/>
              </a:rPr>
              <a:t> It will be completed on a tablet.</a:t>
            </a:r>
            <a:endParaRPr b="0" i="0" sz="2200" u="none" cap="none" strike="noStrike">
              <a:solidFill>
                <a:schemeClr val="dk1"/>
              </a:solidFill>
              <a:latin typeface="Quicksand SemiBold"/>
              <a:ea typeface="Quicksand SemiBold"/>
              <a:cs typeface="Quicksand SemiBold"/>
              <a:sym typeface="Quicksand SemiBold"/>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Answers will be entered using an on-screen number pad.</a:t>
            </a:r>
            <a:endParaRPr b="0" i="0" sz="2200" u="none" cap="none" strike="noStrike">
              <a:solidFill>
                <a:schemeClr val="dk1"/>
              </a:solidFill>
              <a:latin typeface="Quicksand SemiBold"/>
              <a:ea typeface="Quicksand SemiBold"/>
              <a:cs typeface="Quicksand SemiBold"/>
              <a:sym typeface="Quicksand SemiBold"/>
            </a:endParaRPr>
          </a:p>
          <a:p>
            <a:pPr indent="-22860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Usually, the check will take less than </a:t>
            </a:r>
            <a:r>
              <a:rPr b="0" i="0" lang="en" sz="2200" u="none" cap="none" strike="noStrike">
                <a:solidFill>
                  <a:srgbClr val="283593"/>
                </a:solidFill>
                <a:latin typeface="Quicksand SemiBold"/>
                <a:ea typeface="Quicksand SemiBold"/>
                <a:cs typeface="Quicksand SemiBold"/>
                <a:sym typeface="Quicksand SemiBold"/>
              </a:rPr>
              <a:t>5 minutes </a:t>
            </a:r>
            <a:r>
              <a:rPr b="0" i="0" lang="en" sz="2200" u="none" cap="none" strike="noStrike">
                <a:solidFill>
                  <a:schemeClr val="dk1"/>
                </a:solidFill>
                <a:latin typeface="Quicksand SemiBold"/>
                <a:ea typeface="Quicksand SemiBold"/>
                <a:cs typeface="Quicksand SemiBold"/>
                <a:sym typeface="Quicksand SemiBold"/>
              </a:rPr>
              <a:t>for each child. </a:t>
            </a:r>
            <a:endParaRPr b="0" i="0" sz="2200" u="none" cap="none" strike="noStrike">
              <a:solidFill>
                <a:schemeClr val="dk1"/>
              </a:solidFill>
              <a:latin typeface="Quicksand SemiBold"/>
              <a:ea typeface="Quicksand SemiBold"/>
              <a:cs typeface="Quicksand SemiBold"/>
              <a:sym typeface="Quicksand SemiBo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Quicksand SemiBold"/>
              <a:ea typeface="Quicksand SemiBold"/>
              <a:cs typeface="Quicksand SemiBold"/>
              <a:sym typeface="Quicksand SemiBold"/>
            </a:endParaRPr>
          </a:p>
        </p:txBody>
      </p:sp>
      <p:sp>
        <p:nvSpPr>
          <p:cNvPr id="84" name="Google Shape;84;p6"/>
          <p:cNvSpPr txBox="1"/>
          <p:nvPr/>
        </p:nvSpPr>
        <p:spPr>
          <a:xfrm>
            <a:off x="0" y="0"/>
            <a:ext cx="882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222222"/>
                </a:solidFill>
                <a:latin typeface="Quicksand"/>
                <a:ea typeface="Quicksand"/>
                <a:cs typeface="Quicksand"/>
                <a:sym typeface="Quicksand"/>
              </a:rPr>
              <a:t>How the MTC is administered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7"/>
          <p:cNvSpPr txBox="1"/>
          <p:nvPr/>
        </p:nvSpPr>
        <p:spPr>
          <a:xfrm>
            <a:off x="138600" y="1141800"/>
            <a:ext cx="8866800" cy="2859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The children will have </a:t>
            </a:r>
            <a:r>
              <a:rPr b="0" i="0" lang="en" sz="2200" u="none" cap="none" strike="noStrike">
                <a:solidFill>
                  <a:srgbClr val="283593"/>
                </a:solidFill>
                <a:latin typeface="Quicksand SemiBold"/>
                <a:ea typeface="Quicksand SemiBold"/>
                <a:cs typeface="Quicksand SemiBold"/>
                <a:sym typeface="Quicksand SemiBold"/>
              </a:rPr>
              <a:t>6 seconds </a:t>
            </a:r>
            <a:r>
              <a:rPr b="0" i="0" lang="en" sz="2200" u="none" cap="none" strike="noStrike">
                <a:solidFill>
                  <a:schemeClr val="dk1"/>
                </a:solidFill>
                <a:latin typeface="Quicksand SemiBold"/>
                <a:ea typeface="Quicksand SemiBold"/>
                <a:cs typeface="Quicksand SemiBold"/>
                <a:sym typeface="Quicksand SemiBold"/>
              </a:rPr>
              <a:t>from the time the question appears to input their answer. </a:t>
            </a:r>
            <a:endParaRPr b="0" i="0" sz="2200" u="none" cap="none" strike="noStrike">
              <a:solidFill>
                <a:schemeClr val="dk1"/>
              </a:solidFill>
              <a:latin typeface="Quicksand SemiBold"/>
              <a:ea typeface="Quicksand SemiBold"/>
              <a:cs typeface="Quicksand SemiBold"/>
              <a:sym typeface="Quicksand SemiBold"/>
            </a:endParaRPr>
          </a:p>
          <a:p>
            <a:pPr indent="-22860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There will be a total of </a:t>
            </a:r>
            <a:r>
              <a:rPr b="0" i="0" lang="en" sz="2200" u="none" cap="none" strike="noStrike">
                <a:solidFill>
                  <a:srgbClr val="283593"/>
                </a:solidFill>
                <a:latin typeface="Quicksand SemiBold"/>
                <a:ea typeface="Quicksand SemiBold"/>
                <a:cs typeface="Quicksand SemiBold"/>
                <a:sym typeface="Quicksand SemiBold"/>
              </a:rPr>
              <a:t>25 questions </a:t>
            </a:r>
            <a:r>
              <a:rPr b="0" i="0" lang="en" sz="2200" u="none" cap="none" strike="noStrike">
                <a:solidFill>
                  <a:schemeClr val="dk1"/>
                </a:solidFill>
                <a:latin typeface="Quicksand SemiBold"/>
                <a:ea typeface="Quicksand SemiBold"/>
                <a:cs typeface="Quicksand SemiBold"/>
                <a:sym typeface="Quicksand SemiBold"/>
              </a:rPr>
              <a:t>with a </a:t>
            </a:r>
            <a:r>
              <a:rPr b="0" i="0" lang="en" sz="2200" u="none" cap="none" strike="noStrike">
                <a:solidFill>
                  <a:srgbClr val="283593"/>
                </a:solidFill>
                <a:latin typeface="Quicksand SemiBold"/>
                <a:ea typeface="Quicksand SemiBold"/>
                <a:cs typeface="Quicksand SemiBold"/>
                <a:sym typeface="Quicksand SemiBold"/>
              </a:rPr>
              <a:t>3 second pause </a:t>
            </a:r>
            <a:r>
              <a:rPr b="0" i="0" lang="en" sz="2200" u="none" cap="none" strike="noStrike">
                <a:solidFill>
                  <a:schemeClr val="dk1"/>
                </a:solidFill>
                <a:latin typeface="Quicksand SemiBold"/>
                <a:ea typeface="Quicksand SemiBold"/>
                <a:cs typeface="Quicksand SemiBold"/>
                <a:sym typeface="Quicksand SemiBold"/>
              </a:rPr>
              <a:t>in-between questions. </a:t>
            </a:r>
            <a:endParaRPr b="0" i="0" sz="2200" u="none" cap="none" strike="noStrike">
              <a:solidFill>
                <a:schemeClr val="dk1"/>
              </a:solidFill>
              <a:latin typeface="Quicksand SemiBold"/>
              <a:ea typeface="Quicksand SemiBold"/>
              <a:cs typeface="Quicksand SemiBold"/>
              <a:sym typeface="Quicksand SemiBold"/>
            </a:endParaRPr>
          </a:p>
          <a:p>
            <a:pPr indent="-22860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There will be </a:t>
            </a:r>
            <a:r>
              <a:rPr b="0" i="0" lang="en" sz="2200" u="none" cap="none" strike="noStrike">
                <a:solidFill>
                  <a:srgbClr val="283593"/>
                </a:solidFill>
                <a:latin typeface="Quicksand SemiBold"/>
                <a:ea typeface="Quicksand SemiBold"/>
                <a:cs typeface="Quicksand SemiBold"/>
                <a:sym typeface="Quicksand SemiBold"/>
              </a:rPr>
              <a:t>3 practice questions</a:t>
            </a:r>
            <a:r>
              <a:rPr b="0" i="0" lang="en" sz="2200" u="none" cap="none" strike="noStrike">
                <a:solidFill>
                  <a:schemeClr val="dk1"/>
                </a:solidFill>
                <a:latin typeface="Quicksand SemiBold"/>
                <a:ea typeface="Quicksand SemiBold"/>
                <a:cs typeface="Quicksand SemiBold"/>
                <a:sym typeface="Quicksand SemiBold"/>
              </a:rPr>
              <a:t> before the check begins. </a:t>
            </a:r>
            <a:endParaRPr b="0" i="0" sz="2200" u="none" cap="none" strike="noStrike">
              <a:solidFill>
                <a:schemeClr val="dk1"/>
              </a:solidFill>
              <a:latin typeface="Quicksand SemiBold"/>
              <a:ea typeface="Quicksand SemiBold"/>
              <a:cs typeface="Quicksand SemiBold"/>
              <a:sym typeface="Quicksand SemiBold"/>
            </a:endParaRPr>
          </a:p>
        </p:txBody>
      </p:sp>
      <p:sp>
        <p:nvSpPr>
          <p:cNvPr id="90" name="Google Shape;90;p7"/>
          <p:cNvSpPr txBox="1"/>
          <p:nvPr/>
        </p:nvSpPr>
        <p:spPr>
          <a:xfrm>
            <a:off x="0" y="0"/>
            <a:ext cx="882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222222"/>
                </a:solidFill>
                <a:latin typeface="Quicksand"/>
                <a:ea typeface="Quicksand"/>
                <a:cs typeface="Quicksand"/>
                <a:sym typeface="Quicksand"/>
              </a:rPr>
              <a:t>How the MTC is administered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8"/>
          <p:cNvSpPr txBox="1"/>
          <p:nvPr/>
        </p:nvSpPr>
        <p:spPr>
          <a:xfrm>
            <a:off x="138600" y="1141800"/>
            <a:ext cx="8866800" cy="3638700"/>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Quicksand SemiBold"/>
                <a:ea typeface="Quicksand SemiBold"/>
                <a:cs typeface="Quicksand SemiBold"/>
                <a:sym typeface="Quicksand SemiBold"/>
              </a:rPr>
              <a:t>Some children will be eligible for specific arrangements:</a:t>
            </a:r>
            <a:endParaRPr b="0" i="0" sz="2200" u="none" cap="none" strike="noStrike">
              <a:solidFill>
                <a:schemeClr val="dk1"/>
              </a:solidFill>
              <a:latin typeface="Quicksand SemiBold"/>
              <a:ea typeface="Quicksand SemiBold"/>
              <a:cs typeface="Quicksand SemiBold"/>
              <a:sym typeface="Quicksand SemiBold"/>
            </a:endParaRPr>
          </a:p>
          <a:p>
            <a:pPr indent="0" lvl="0" marL="1143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Colour contrast;</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Font size adjustment;</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‘Next’ button (alternative to 3-second pause);</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Removing on-screen number pad;</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An adult to input answers;</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Audio version;</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Audible time alert.</a:t>
            </a:r>
            <a:endParaRPr b="0" i="0" sz="2200" u="none" cap="none" strike="noStrike">
              <a:solidFill>
                <a:schemeClr val="dk1"/>
              </a:solidFill>
              <a:latin typeface="Quicksand SemiBold"/>
              <a:ea typeface="Quicksand SemiBold"/>
              <a:cs typeface="Quicksand SemiBold"/>
              <a:sym typeface="Quicksand SemiBold"/>
            </a:endParaRPr>
          </a:p>
        </p:txBody>
      </p:sp>
      <p:sp>
        <p:nvSpPr>
          <p:cNvPr id="96" name="Google Shape;96;p8"/>
          <p:cNvSpPr txBox="1"/>
          <p:nvPr/>
        </p:nvSpPr>
        <p:spPr>
          <a:xfrm>
            <a:off x="0" y="0"/>
            <a:ext cx="882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222222"/>
                </a:solidFill>
                <a:latin typeface="Quicksand"/>
                <a:ea typeface="Quicksand"/>
                <a:cs typeface="Quicksand"/>
                <a:sym typeface="Quicksand"/>
              </a:rPr>
              <a:t>Specific arrangements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9"/>
          <p:cNvSpPr txBox="1"/>
          <p:nvPr/>
        </p:nvSpPr>
        <p:spPr>
          <a:xfrm>
            <a:off x="-19500" y="829175"/>
            <a:ext cx="9144000" cy="2859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Each child will be </a:t>
            </a:r>
            <a:r>
              <a:rPr b="0" i="0" lang="en" sz="2200" u="none" cap="none" strike="noStrike">
                <a:solidFill>
                  <a:srgbClr val="283593"/>
                </a:solidFill>
                <a:latin typeface="Quicksand SemiBold"/>
                <a:ea typeface="Quicksand SemiBold"/>
                <a:cs typeface="Quicksand SemiBold"/>
                <a:sym typeface="Quicksand SemiBold"/>
              </a:rPr>
              <a:t>randomly assigned </a:t>
            </a:r>
            <a:r>
              <a:rPr b="0" i="0" lang="en" sz="2200" u="none" cap="none" strike="noStrike">
                <a:solidFill>
                  <a:schemeClr val="dk1"/>
                </a:solidFill>
                <a:latin typeface="Quicksand SemiBold"/>
                <a:ea typeface="Quicksand SemiBold"/>
                <a:cs typeface="Quicksand SemiBold"/>
                <a:sym typeface="Quicksand SemiBold"/>
              </a:rPr>
              <a:t>a set of questions</a:t>
            </a:r>
            <a:endParaRPr b="0" i="0" sz="2200" u="none" cap="none" strike="noStrike">
              <a:solidFill>
                <a:schemeClr val="dk1"/>
              </a:solidFill>
              <a:latin typeface="Quicksand SemiBold"/>
              <a:ea typeface="Quicksand SemiBold"/>
              <a:cs typeface="Quicksand SemiBold"/>
              <a:sym typeface="Quicksand SemiBold"/>
            </a:endParaRPr>
          </a:p>
          <a:p>
            <a:pPr indent="-22860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There will only be </a:t>
            </a:r>
            <a:r>
              <a:rPr b="0" i="0" lang="en" sz="2200" u="none" cap="none" strike="noStrike">
                <a:solidFill>
                  <a:srgbClr val="283593"/>
                </a:solidFill>
                <a:latin typeface="Quicksand SemiBold"/>
                <a:ea typeface="Quicksand SemiBold"/>
                <a:cs typeface="Quicksand SemiBold"/>
                <a:sym typeface="Quicksand SemiBold"/>
              </a:rPr>
              <a:t>multiplication</a:t>
            </a:r>
            <a:r>
              <a:rPr b="0" i="0" lang="en" sz="2200" u="none" cap="none" strike="noStrike">
                <a:solidFill>
                  <a:schemeClr val="dk1"/>
                </a:solidFill>
                <a:latin typeface="Quicksand SemiBold"/>
                <a:ea typeface="Quicksand SemiBold"/>
                <a:cs typeface="Quicksand SemiBold"/>
                <a:sym typeface="Quicksand SemiBold"/>
              </a:rPr>
              <a:t> questions in the check, not division facts. </a:t>
            </a:r>
            <a:endParaRPr b="0" i="0" sz="2200" u="none" cap="none" strike="noStrike">
              <a:solidFill>
                <a:schemeClr val="dk1"/>
              </a:solidFill>
              <a:latin typeface="Quicksand SemiBold"/>
              <a:ea typeface="Quicksand SemiBold"/>
              <a:cs typeface="Quicksand SemiBold"/>
              <a:sym typeface="Quicksand SemiBold"/>
            </a:endParaRPr>
          </a:p>
          <a:p>
            <a:pPr indent="-22860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Quicksand SemiBold"/>
              <a:ea typeface="Quicksand SemiBold"/>
              <a:cs typeface="Quicksand SemiBold"/>
              <a:sym typeface="Quicksand SemiBold"/>
            </a:endParaRPr>
          </a:p>
          <a:p>
            <a:pPr indent="-368300" lvl="0" marL="457200" marR="0" rtl="0" algn="l">
              <a:lnSpc>
                <a:spcPct val="115000"/>
              </a:lnSpc>
              <a:spcBef>
                <a:spcPts val="0"/>
              </a:spcBef>
              <a:spcAft>
                <a:spcPts val="0"/>
              </a:spcAft>
              <a:buClr>
                <a:schemeClr val="dk2"/>
              </a:buClr>
              <a:buSzPts val="2200"/>
              <a:buFont typeface="Quicksand SemiBold"/>
              <a:buChar char="●"/>
            </a:pPr>
            <a:r>
              <a:rPr b="0" i="0" lang="en" sz="2200" u="none" cap="none" strike="noStrike">
                <a:solidFill>
                  <a:schemeClr val="dk1"/>
                </a:solidFill>
                <a:latin typeface="Quicksand SemiBold"/>
                <a:ea typeface="Quicksand SemiBold"/>
                <a:cs typeface="Quicksand SemiBold"/>
                <a:sym typeface="Quicksand SemiBold"/>
              </a:rPr>
              <a:t>Children will not see their individual results when they complete the check.</a:t>
            </a:r>
            <a:endParaRPr b="0" i="0" sz="2200" u="none" cap="none" strike="noStrike">
              <a:solidFill>
                <a:schemeClr val="dk1"/>
              </a:solidFill>
              <a:latin typeface="Quicksand SemiBold"/>
              <a:ea typeface="Quicksand SemiBold"/>
              <a:cs typeface="Quicksand SemiBold"/>
              <a:sym typeface="Quicksand SemiBold"/>
            </a:endParaRPr>
          </a:p>
        </p:txBody>
      </p:sp>
      <p:sp>
        <p:nvSpPr>
          <p:cNvPr id="102" name="Google Shape;102;p9"/>
          <p:cNvSpPr txBox="1"/>
          <p:nvPr/>
        </p:nvSpPr>
        <p:spPr>
          <a:xfrm>
            <a:off x="0" y="0"/>
            <a:ext cx="882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222222"/>
                </a:solidFill>
                <a:latin typeface="Quicksand"/>
                <a:ea typeface="Quicksand"/>
                <a:cs typeface="Quicksand"/>
                <a:sym typeface="Quicksand"/>
              </a:rPr>
              <a:t>The questions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 Rozental</dc:creator>
</cp:coreProperties>
</file>